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6" roundtripDataSignature="AMtx7mgM7z5SGpPTqppSdTSEh0ViXa/n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C2B181-8067-471F-A492-1F41E5CA6C6B}">
  <a:tblStyle styleId="{93C2B181-8067-471F-A492-1F41E5CA6C6B}" styleName="Table_0">
    <a:wholeTbl>
      <a:tcTxStyle b="off" i="off">
        <a:font>
          <a:latin typeface="Calibri"/>
          <a:ea typeface="Calibri"/>
          <a:cs typeface="Calibri"/>
        </a:font>
        <a:schemeClr val="dk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chemeClr val="accent4"/>
              </a:solidFill>
              <a:prstDash val="solid"/>
              <a:round/>
              <a:headEnd len="sm" w="sm" type="none"/>
              <a:tailEnd len="sm" w="sm" type="none"/>
            </a:ln>
          </a:insideH>
          <a:insideV>
            <a:ln cap="flat" cmpd="sng" w="9525">
              <a:solidFill>
                <a:schemeClr val="accent4"/>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40000"/>
            </a:schemeClr>
          </a:solidFill>
        </a:fill>
      </a:tcStyle>
    </a:band1H>
    <a:band2H>
      <a:tcTxStyle/>
    </a:band2H>
    <a:band1V>
      <a:tcTxStyle/>
      <a:tcStyle>
        <a:tcBdr>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tcBdr>
        <a:fill>
          <a:solidFill>
            <a:schemeClr val="accent4">
              <a:alpha val="40000"/>
            </a:schemeClr>
          </a:solidFill>
        </a:fill>
      </a:tcStyle>
    </a:band1V>
    <a:band2V>
      <a:tcTxStyle/>
    </a:band2V>
    <a:lastCol>
      <a:tcTxStyle b="on" i="off"/>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customschemas.google.com/relationships/presentationmetadata" Target="metadata"/><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C4C4C"/>
            </a:gs>
            <a:gs pos="50000">
              <a:srgbClr val="292929"/>
            </a:gs>
            <a:gs pos="100000">
              <a:schemeClr val="dk1"/>
            </a:gs>
          </a:gsLst>
          <a:lin ang="5400000" scaled="0"/>
        </a:grad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1" Type="http://schemas.openxmlformats.org/officeDocument/2006/relationships/hyperlink" Target="https://devguide.payu.in/docs/developers-guide/" TargetMode="External"/><Relationship Id="rId10" Type="http://schemas.openxmlformats.org/officeDocument/2006/relationships/hyperlink" Target="https://pandas.pydata.org/docs/reference/index.html"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flutter.dev/docs" TargetMode="External"/><Relationship Id="rId4" Type="http://schemas.openxmlformats.org/officeDocument/2006/relationships/hyperlink" Target="https://flask.palletsprojects.com/en/2.0.x/" TargetMode="External"/><Relationship Id="rId9" Type="http://schemas.openxmlformats.org/officeDocument/2006/relationships/hyperlink" Target="https://seaborn.pydata.org/api.html" TargetMode="External"/><Relationship Id="rId5" Type="http://schemas.openxmlformats.org/officeDocument/2006/relationships/hyperlink" Target="https://nodejs.org/api/" TargetMode="External"/><Relationship Id="rId6" Type="http://schemas.openxmlformats.org/officeDocument/2006/relationships/hyperlink" Target="https://docs.aws.amazon.com/lambda/index.html" TargetMode="External"/><Relationship Id="rId7" Type="http://schemas.openxmlformats.org/officeDocument/2006/relationships/hyperlink" Target="https://docs.mongodb.com/manual/" TargetMode="External"/><Relationship Id="rId8" Type="http://schemas.openxmlformats.org/officeDocument/2006/relationships/hyperlink" Target="https://www.practical-mongodb-aggregation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7.png"/><Relationship Id="rId10"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image" Target="../media/image3.png"/><Relationship Id="rId13" Type="http://schemas.openxmlformats.org/officeDocument/2006/relationships/image" Target="../media/image11.png"/><Relationship Id="rId12" Type="http://schemas.openxmlformats.org/officeDocument/2006/relationships/oleObject" Target="../embeddings/oleObject3.bin"/><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vmlDrawing" Target="../drawings/vmlDrawing1.vml"/><Relationship Id="rId4" Type="http://schemas.openxmlformats.org/officeDocument/2006/relationships/image" Target="../media/image19.png"/><Relationship Id="rId9" Type="http://schemas.openxmlformats.org/officeDocument/2006/relationships/oleObject" Target="../embeddings/oleObject2.bin"/><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6.png"/><Relationship Id="rId8"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1524000" y="2370431"/>
            <a:ext cx="9144000" cy="207906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Commercial</a:t>
            </a:r>
            <a:endParaRPr/>
          </a:p>
        </p:txBody>
      </p:sp>
      <p:cxnSp>
        <p:nvCxnSpPr>
          <p:cNvPr id="97" name="Google Shape;97;p1"/>
          <p:cNvCxnSpPr/>
          <p:nvPr/>
        </p:nvCxnSpPr>
        <p:spPr>
          <a:xfrm>
            <a:off x="6096000" y="1443847"/>
            <a:ext cx="0" cy="171593"/>
          </a:xfrm>
          <a:prstGeom prst="straightConnector1">
            <a:avLst/>
          </a:prstGeom>
          <a:noFill/>
          <a:ln cap="flat" cmpd="sng" w="57150">
            <a:solidFill>
              <a:schemeClr val="dk1"/>
            </a:solidFill>
            <a:prstDash val="solid"/>
            <a:miter lim="800000"/>
            <a:headEnd len="sm" w="sm" type="none"/>
            <a:tailEnd len="sm" w="sm" type="none"/>
          </a:ln>
        </p:spPr>
      </p:cxnSp>
      <p:cxnSp>
        <p:nvCxnSpPr>
          <p:cNvPr id="98" name="Google Shape;98;p1"/>
          <p:cNvCxnSpPr/>
          <p:nvPr/>
        </p:nvCxnSpPr>
        <p:spPr>
          <a:xfrm>
            <a:off x="6096000" y="5237480"/>
            <a:ext cx="0" cy="176673"/>
          </a:xfrm>
          <a:prstGeom prst="straightConnector1">
            <a:avLst/>
          </a:prstGeom>
          <a:noFill/>
          <a:ln cap="flat" cmpd="sng" w="57150">
            <a:solidFill>
              <a:schemeClr val="dk1"/>
            </a:solidFill>
            <a:prstDash val="solid"/>
            <a:miter lim="800000"/>
            <a:headEnd len="sm" w="sm" type="none"/>
            <a:tailEnd len="sm" w="sm" type="none"/>
          </a:ln>
        </p:spPr>
      </p:cxnSp>
      <p:cxnSp>
        <p:nvCxnSpPr>
          <p:cNvPr id="99" name="Google Shape;99;p1"/>
          <p:cNvCxnSpPr/>
          <p:nvPr/>
        </p:nvCxnSpPr>
        <p:spPr>
          <a:xfrm rot="10800000">
            <a:off x="3938016" y="3429000"/>
            <a:ext cx="189484" cy="0"/>
          </a:xfrm>
          <a:prstGeom prst="straightConnector1">
            <a:avLst/>
          </a:prstGeom>
          <a:noFill/>
          <a:ln cap="flat" cmpd="sng" w="57150">
            <a:solidFill>
              <a:schemeClr val="dk1"/>
            </a:solidFill>
            <a:prstDash val="solid"/>
            <a:miter lim="800000"/>
            <a:headEnd len="sm" w="sm" type="none"/>
            <a:tailEnd len="sm" w="sm" type="none"/>
          </a:ln>
        </p:spPr>
      </p:cxnSp>
      <p:cxnSp>
        <p:nvCxnSpPr>
          <p:cNvPr id="100" name="Google Shape;100;p1"/>
          <p:cNvCxnSpPr/>
          <p:nvPr/>
        </p:nvCxnSpPr>
        <p:spPr>
          <a:xfrm rot="10800000">
            <a:off x="4570075" y="2025285"/>
            <a:ext cx="128926" cy="130877"/>
          </a:xfrm>
          <a:prstGeom prst="straightConnector1">
            <a:avLst/>
          </a:prstGeom>
          <a:noFill/>
          <a:ln cap="flat" cmpd="sng" w="57150">
            <a:solidFill>
              <a:schemeClr val="dk1"/>
            </a:solidFill>
            <a:prstDash val="solid"/>
            <a:miter lim="800000"/>
            <a:headEnd len="sm" w="sm" type="none"/>
            <a:tailEnd len="sm" w="sm" type="none"/>
          </a:ln>
        </p:spPr>
      </p:cxnSp>
      <p:cxnSp>
        <p:nvCxnSpPr>
          <p:cNvPr id="101" name="Google Shape;101;p1"/>
          <p:cNvCxnSpPr/>
          <p:nvPr/>
        </p:nvCxnSpPr>
        <p:spPr>
          <a:xfrm rot="10800000">
            <a:off x="8079740" y="3429000"/>
            <a:ext cx="174244" cy="0"/>
          </a:xfrm>
          <a:prstGeom prst="straightConnector1">
            <a:avLst/>
          </a:prstGeom>
          <a:noFill/>
          <a:ln cap="flat" cmpd="sng" w="57150">
            <a:solidFill>
              <a:schemeClr val="dk1"/>
            </a:solidFill>
            <a:prstDash val="solid"/>
            <a:miter lim="800000"/>
            <a:headEnd len="sm" w="sm" type="none"/>
            <a:tailEnd len="sm" w="sm" type="none"/>
          </a:ln>
        </p:spPr>
      </p:cxnSp>
      <p:cxnSp>
        <p:nvCxnSpPr>
          <p:cNvPr id="102" name="Google Shape;102;p1"/>
          <p:cNvCxnSpPr/>
          <p:nvPr/>
        </p:nvCxnSpPr>
        <p:spPr>
          <a:xfrm flipH="1">
            <a:off x="7493000" y="2025285"/>
            <a:ext cx="128925" cy="131175"/>
          </a:xfrm>
          <a:prstGeom prst="straightConnector1">
            <a:avLst/>
          </a:prstGeom>
          <a:noFill/>
          <a:ln cap="flat" cmpd="sng" w="57150">
            <a:solidFill>
              <a:schemeClr val="dk1"/>
            </a:solidFill>
            <a:prstDash val="solid"/>
            <a:miter lim="800000"/>
            <a:headEnd len="sm" w="sm" type="none"/>
            <a:tailEnd len="sm" w="sm" type="none"/>
          </a:ln>
        </p:spPr>
      </p:cxnSp>
      <p:cxnSp>
        <p:nvCxnSpPr>
          <p:cNvPr id="103" name="Google Shape;103;p1"/>
          <p:cNvCxnSpPr/>
          <p:nvPr/>
        </p:nvCxnSpPr>
        <p:spPr>
          <a:xfrm>
            <a:off x="7493000" y="4691380"/>
            <a:ext cx="128925" cy="141335"/>
          </a:xfrm>
          <a:prstGeom prst="straightConnector1">
            <a:avLst/>
          </a:prstGeom>
          <a:noFill/>
          <a:ln cap="flat" cmpd="sng" w="57150">
            <a:solidFill>
              <a:schemeClr val="dk1"/>
            </a:solidFill>
            <a:prstDash val="solid"/>
            <a:miter lim="800000"/>
            <a:headEnd len="sm" w="sm" type="none"/>
            <a:tailEnd len="sm" w="sm" type="none"/>
          </a:ln>
        </p:spPr>
      </p:cxnSp>
      <p:cxnSp>
        <p:nvCxnSpPr>
          <p:cNvPr id="104" name="Google Shape;104;p1"/>
          <p:cNvCxnSpPr/>
          <p:nvPr/>
        </p:nvCxnSpPr>
        <p:spPr>
          <a:xfrm flipH="1">
            <a:off x="4570076" y="4735830"/>
            <a:ext cx="128925" cy="96885"/>
          </a:xfrm>
          <a:prstGeom prst="straightConnector1">
            <a:avLst/>
          </a:prstGeom>
          <a:noFill/>
          <a:ln cap="flat" cmpd="sng" w="5715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96"/>
                                        </p:tgtEl>
                                      </p:cBhvr>
                                    </p:animEffect>
                                    <p:set>
                                      <p:cBhvr>
                                        <p:cTn dur="1" fill="hold">
                                          <p:stCondLst>
                                            <p:cond delay="3000"/>
                                          </p:stCondLst>
                                        </p:cTn>
                                        <p:tgtEl>
                                          <p:spTgt spid="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97"/>
                                        </p:tgtEl>
                                      </p:cBhvr>
                                    </p:animEffect>
                                    <p:set>
                                      <p:cBhvr>
                                        <p:cTn dur="1" fill="hold">
                                          <p:stCondLst>
                                            <p:cond delay="2000"/>
                                          </p:stCondLst>
                                        </p:cTn>
                                        <p:tgtEl>
                                          <p:spTgt spid="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2"/>
                                        </p:tgtEl>
                                      </p:cBhvr>
                                    </p:animEffect>
                                    <p:set>
                                      <p:cBhvr>
                                        <p:cTn dur="1" fill="hold">
                                          <p:stCondLst>
                                            <p:cond delay="2000"/>
                                          </p:stCondLst>
                                        </p:cTn>
                                        <p:tgtEl>
                                          <p:spTgt spid="1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1"/>
                                        </p:tgtEl>
                                      </p:cBhvr>
                                    </p:animEffect>
                                    <p:set>
                                      <p:cBhvr>
                                        <p:cTn dur="1" fill="hold">
                                          <p:stCondLst>
                                            <p:cond delay="2000"/>
                                          </p:stCondLst>
                                        </p:cTn>
                                        <p:tgtEl>
                                          <p:spTgt spid="1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3"/>
                                        </p:tgtEl>
                                      </p:cBhvr>
                                    </p:animEffect>
                                    <p:set>
                                      <p:cBhvr>
                                        <p:cTn dur="1" fill="hold">
                                          <p:stCondLst>
                                            <p:cond delay="2000"/>
                                          </p:stCondLst>
                                        </p:cTn>
                                        <p:tgtEl>
                                          <p:spTgt spid="1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98"/>
                                        </p:tgtEl>
                                      </p:cBhvr>
                                    </p:animEffect>
                                    <p:set>
                                      <p:cBhvr>
                                        <p:cTn dur="1" fill="hold">
                                          <p:stCondLst>
                                            <p:cond delay="2000"/>
                                          </p:stCondLst>
                                        </p:cTn>
                                        <p:tgtEl>
                                          <p:spTgt spid="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4"/>
                                        </p:tgtEl>
                                      </p:cBhvr>
                                    </p:animEffect>
                                    <p:set>
                                      <p:cBhvr>
                                        <p:cTn dur="1" fill="hold">
                                          <p:stCondLst>
                                            <p:cond delay="2000"/>
                                          </p:stCondLst>
                                        </p:cTn>
                                        <p:tgtEl>
                                          <p:spTgt spid="1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99"/>
                                        </p:tgtEl>
                                      </p:cBhvr>
                                    </p:animEffect>
                                    <p:set>
                                      <p:cBhvr>
                                        <p:cTn dur="1" fill="hold">
                                          <p:stCondLst>
                                            <p:cond delay="2000"/>
                                          </p:stCondLst>
                                        </p:cTn>
                                        <p:tgtEl>
                                          <p:spTgt spid="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0"/>
                                        </p:tgtEl>
                                      </p:cBhvr>
                                    </p:animEffect>
                                    <p:set>
                                      <p:cBhvr>
                                        <p:cTn dur="1" fill="hold">
                                          <p:stCondLst>
                                            <p:cond delay="2000"/>
                                          </p:stCondLst>
                                        </p:cTn>
                                        <p:tgtEl>
                                          <p:spTgt spid="1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10"/>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0"/>
          <p:cNvSpPr txBox="1"/>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200">
                <a:solidFill>
                  <a:schemeClr val="lt1"/>
                </a:solidFill>
                <a:latin typeface="Calibri"/>
                <a:ea typeface="Calibri"/>
                <a:cs typeface="Calibri"/>
                <a:sym typeface="Calibri"/>
              </a:rPr>
              <a:t>MAP UI</a:t>
            </a:r>
            <a:endParaRPr/>
          </a:p>
        </p:txBody>
      </p:sp>
      <p:pic>
        <p:nvPicPr>
          <p:cNvPr id="235" name="Google Shape;235;p10"/>
          <p:cNvPicPr preferRelativeResize="0"/>
          <p:nvPr>
            <p:ph idx="1" type="body"/>
          </p:nvPr>
        </p:nvPicPr>
        <p:blipFill rotWithShape="1">
          <a:blip r:embed="rId3">
            <a:alphaModFix/>
          </a:blip>
          <a:srcRect b="0" l="0" r="0" t="0"/>
          <a:stretch/>
        </p:blipFill>
        <p:spPr>
          <a:xfrm>
            <a:off x="1533525" y="1444213"/>
            <a:ext cx="9503097" cy="53454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Taxi Simulator Highlights</a:t>
            </a:r>
            <a:endParaRPr sz="5400"/>
          </a:p>
        </p:txBody>
      </p:sp>
      <p:sp>
        <p:nvSpPr>
          <p:cNvPr id="242" name="Google Shape;242;p11"/>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11"/>
          <p:cNvSpPr txBox="1"/>
          <p:nvPr>
            <p:ph idx="1" type="body"/>
          </p:nvPr>
        </p:nvSpPr>
        <p:spPr>
          <a:xfrm>
            <a:off x="838200" y="1929375"/>
            <a:ext cx="10515600" cy="4783500"/>
          </a:xfrm>
          <a:prstGeom prst="rect">
            <a:avLst/>
          </a:prstGeom>
          <a:noFill/>
          <a:ln>
            <a:noFill/>
          </a:ln>
        </p:spPr>
        <p:txBody>
          <a:bodyPr anchorCtr="0" anchor="t" bIns="45700" lIns="91425" spcFirstLastPara="1" rIns="91425" wrap="square" tIns="45700">
            <a:normAutofit fontScale="92500" lnSpcReduction="20000"/>
          </a:bodyPr>
          <a:lstStyle/>
          <a:p>
            <a:pPr indent="-161131" lvl="0" marL="228600" rtl="0" algn="l">
              <a:lnSpc>
                <a:spcPct val="90000"/>
              </a:lnSpc>
              <a:spcBef>
                <a:spcPts val="0"/>
              </a:spcBef>
              <a:spcAft>
                <a:spcPts val="0"/>
              </a:spcAft>
              <a:buClr>
                <a:schemeClr val="dk1"/>
              </a:buClr>
              <a:buSzPct val="100000"/>
              <a:buChar char="●"/>
            </a:pPr>
            <a:r>
              <a:rPr lang="en-US" sz="1500"/>
              <a:t>Purpose - Generate initial random coordinates and then move taxi free in given boundary.</a:t>
            </a:r>
            <a:endParaRPr/>
          </a:p>
          <a:p>
            <a:pPr indent="-161131" lvl="0" marL="228600" rtl="0" algn="l">
              <a:lnSpc>
                <a:spcPct val="90000"/>
              </a:lnSpc>
              <a:spcBef>
                <a:spcPts val="1000"/>
              </a:spcBef>
              <a:spcAft>
                <a:spcPts val="0"/>
              </a:spcAft>
              <a:buClr>
                <a:schemeClr val="dk1"/>
              </a:buClr>
              <a:buSzPct val="100000"/>
              <a:buChar char="●"/>
            </a:pPr>
            <a:r>
              <a:rPr lang="en-US" sz="150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endParaRPr/>
          </a:p>
          <a:p>
            <a:pPr indent="-161131" lvl="0" marL="228600" rtl="0" algn="l">
              <a:lnSpc>
                <a:spcPct val="90000"/>
              </a:lnSpc>
              <a:spcBef>
                <a:spcPts val="1000"/>
              </a:spcBef>
              <a:spcAft>
                <a:spcPts val="0"/>
              </a:spcAft>
              <a:buClr>
                <a:schemeClr val="dk1"/>
              </a:buClr>
              <a:buSzPct val="100000"/>
              <a:buChar char="●"/>
            </a:pPr>
            <a:r>
              <a:rPr lang="en-US" sz="1500"/>
              <a:t>Steps to execute - All code reside in EC2 instance, and you just need to run main.py file to start execution of taxi simulator. Give appropriate rights to EC2 (i.e.- Kinesis role) and install external libraries used in simulator.</a:t>
            </a:r>
            <a:endParaRPr/>
          </a:p>
          <a:p>
            <a:pPr indent="-161131" lvl="0" marL="228600" rtl="0" algn="l">
              <a:lnSpc>
                <a:spcPct val="90000"/>
              </a:lnSpc>
              <a:spcBef>
                <a:spcPts val="1000"/>
              </a:spcBef>
              <a:spcAft>
                <a:spcPts val="0"/>
              </a:spcAft>
              <a:buClr>
                <a:schemeClr val="dk1"/>
              </a:buClr>
              <a:buSzPct val="100000"/>
              <a:buChar char="●"/>
            </a:pPr>
            <a:r>
              <a:rPr lang="en-US" sz="1500"/>
              <a:t>Scenarios supported - </a:t>
            </a:r>
            <a:endParaRPr/>
          </a:p>
          <a:p>
            <a:pPr indent="-224631" lvl="1" marL="685800" rtl="0" algn="l">
              <a:lnSpc>
                <a:spcPct val="90000"/>
              </a:lnSpc>
              <a:spcBef>
                <a:spcPts val="1000"/>
              </a:spcBef>
              <a:spcAft>
                <a:spcPts val="0"/>
              </a:spcAft>
              <a:buClr>
                <a:schemeClr val="dk1"/>
              </a:buClr>
              <a:buSzPct val="100000"/>
              <a:buChar char="○"/>
            </a:pPr>
            <a:r>
              <a:rPr lang="en-US" sz="1500"/>
              <a:t>Taxi initial random location generation within boundary</a:t>
            </a:r>
            <a:endParaRPr/>
          </a:p>
          <a:p>
            <a:pPr indent="-224631" lvl="1" marL="685800" rtl="0" algn="l">
              <a:lnSpc>
                <a:spcPct val="90000"/>
              </a:lnSpc>
              <a:spcBef>
                <a:spcPts val="1000"/>
              </a:spcBef>
              <a:spcAft>
                <a:spcPts val="0"/>
              </a:spcAft>
              <a:buClr>
                <a:schemeClr val="dk1"/>
              </a:buClr>
              <a:buSzPct val="100000"/>
              <a:buChar char="○"/>
            </a:pPr>
            <a:r>
              <a:rPr lang="en-US" sz="1500"/>
              <a:t>Move taxi at every 1 min </a:t>
            </a:r>
            <a:endParaRPr/>
          </a:p>
          <a:p>
            <a:pPr indent="-224631" lvl="1" marL="685800" rtl="0" algn="l">
              <a:lnSpc>
                <a:spcPct val="90000"/>
              </a:lnSpc>
              <a:spcBef>
                <a:spcPts val="1000"/>
              </a:spcBef>
              <a:spcAft>
                <a:spcPts val="0"/>
              </a:spcAft>
              <a:buClr>
                <a:schemeClr val="dk1"/>
              </a:buClr>
              <a:buSzPct val="100000"/>
              <a:buChar char="○"/>
            </a:pPr>
            <a:r>
              <a:rPr lang="en-US" sz="1500"/>
              <a:t>Generate new coordinates from old coordinates</a:t>
            </a:r>
            <a:endParaRPr/>
          </a:p>
          <a:p>
            <a:pPr indent="-224631" lvl="1" marL="685800" rtl="0" algn="l">
              <a:lnSpc>
                <a:spcPct val="90000"/>
              </a:lnSpc>
              <a:spcBef>
                <a:spcPts val="1000"/>
              </a:spcBef>
              <a:spcAft>
                <a:spcPts val="0"/>
              </a:spcAft>
              <a:buClr>
                <a:schemeClr val="dk1"/>
              </a:buClr>
              <a:buSzPct val="100000"/>
              <a:buChar char="○"/>
            </a:pPr>
            <a:r>
              <a:rPr lang="en-US" sz="1500"/>
              <a:t>Validate coordinates within boundary or not</a:t>
            </a:r>
            <a:endParaRPr/>
          </a:p>
          <a:p>
            <a:pPr indent="-224631" lvl="1" marL="685800" rtl="0" algn="l">
              <a:lnSpc>
                <a:spcPct val="90000"/>
              </a:lnSpc>
              <a:spcBef>
                <a:spcPts val="1000"/>
              </a:spcBef>
              <a:spcAft>
                <a:spcPts val="0"/>
              </a:spcAft>
              <a:buClr>
                <a:schemeClr val="dk1"/>
              </a:buClr>
              <a:buSzPct val="100000"/>
              <a:buChar char="○"/>
            </a:pPr>
            <a:r>
              <a:rPr lang="en-US" sz="1500"/>
              <a:t>Push data to kinesis </a:t>
            </a:r>
            <a:endParaRPr sz="1500"/>
          </a:p>
          <a:p>
            <a:pPr indent="-202406" lvl="0" marL="228600" rtl="0" algn="l">
              <a:lnSpc>
                <a:spcPct val="90000"/>
              </a:lnSpc>
              <a:spcBef>
                <a:spcPts val="1000"/>
              </a:spcBef>
              <a:spcAft>
                <a:spcPts val="0"/>
              </a:spcAft>
              <a:buSzPct val="100000"/>
              <a:buChar char="●"/>
            </a:pPr>
            <a:r>
              <a:rPr lang="en-US" sz="1500"/>
              <a:t>AWS Resource creation </a:t>
            </a:r>
            <a:endParaRPr sz="1500"/>
          </a:p>
          <a:p>
            <a:pPr indent="-202406" lvl="1" marL="685800" rtl="0" algn="l">
              <a:lnSpc>
                <a:spcPct val="90000"/>
              </a:lnSpc>
              <a:spcBef>
                <a:spcPts val="1000"/>
              </a:spcBef>
              <a:spcAft>
                <a:spcPts val="0"/>
              </a:spcAft>
              <a:buSzPct val="100000"/>
              <a:buChar char="○"/>
            </a:pPr>
            <a:r>
              <a:rPr lang="en-US" sz="1500"/>
              <a:t>CloudFormation Template to create all resource for taxi simulator</a:t>
            </a:r>
            <a:endParaRPr sz="1500"/>
          </a:p>
          <a:p>
            <a:pPr indent="-202406" lvl="1" marL="685800" rtl="0" algn="l">
              <a:lnSpc>
                <a:spcPct val="90000"/>
              </a:lnSpc>
              <a:spcBef>
                <a:spcPts val="1000"/>
              </a:spcBef>
              <a:spcAft>
                <a:spcPts val="0"/>
              </a:spcAft>
              <a:buSzPct val="100000"/>
              <a:buChar char="○"/>
            </a:pPr>
            <a:r>
              <a:rPr lang="en-US" sz="1500"/>
              <a:t>S3 bucket for code zip</a:t>
            </a:r>
            <a:endParaRPr sz="1500"/>
          </a:p>
          <a:p>
            <a:pPr indent="0" lvl="0" marL="0" rtl="0" algn="l">
              <a:lnSpc>
                <a:spcPct val="90000"/>
              </a:lnSpc>
              <a:spcBef>
                <a:spcPts val="1000"/>
              </a:spcBef>
              <a:spcAft>
                <a:spcPts val="0"/>
              </a:spcAft>
              <a:buClr>
                <a:schemeClr val="dk1"/>
              </a:buClr>
              <a:buSzPct val="100000"/>
              <a:buNone/>
            </a:pPr>
            <a:r>
              <a:t/>
            </a:r>
            <a:endParaRPr sz="1500"/>
          </a:p>
        </p:txBody>
      </p:sp>
      <p:sp>
        <p:nvSpPr>
          <p:cNvPr id="244" name="Google Shape;244;p11"/>
          <p:cNvSpPr txBox="1"/>
          <p:nvPr/>
        </p:nvSpPr>
        <p:spPr>
          <a:xfrm>
            <a:off x="6467474" y="3749466"/>
            <a:ext cx="5553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6000">
              <a:solidFill>
                <a:schemeClr val="dk1"/>
              </a:solidFill>
              <a:latin typeface="Calibri"/>
              <a:ea typeface="Calibri"/>
              <a:cs typeface="Calibri"/>
              <a:sym typeface="Calibri"/>
            </a:endParaRPr>
          </a:p>
        </p:txBody>
      </p:sp>
      <p:pic>
        <p:nvPicPr>
          <p:cNvPr id="245" name="Google Shape;245;p11"/>
          <p:cNvPicPr preferRelativeResize="0"/>
          <p:nvPr/>
        </p:nvPicPr>
        <p:blipFill>
          <a:blip r:embed="rId3">
            <a:alphaModFix/>
          </a:blip>
          <a:stretch>
            <a:fillRect/>
          </a:stretch>
        </p:blipFill>
        <p:spPr>
          <a:xfrm>
            <a:off x="6467475" y="3296100"/>
            <a:ext cx="5724524" cy="3560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User Simulator Highlights</a:t>
            </a:r>
            <a:endParaRPr sz="5400"/>
          </a:p>
        </p:txBody>
      </p:sp>
      <p:sp>
        <p:nvSpPr>
          <p:cNvPr id="252" name="Google Shape;252;p12"/>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12"/>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Purpose- User actions to showcase taxi movement and booking scenarios</a:t>
            </a:r>
            <a:endParaRPr/>
          </a:p>
          <a:p>
            <a:pPr indent="-228600" lvl="0" marL="228600" rtl="0" algn="l">
              <a:lnSpc>
                <a:spcPct val="90000"/>
              </a:lnSpc>
              <a:spcBef>
                <a:spcPts val="1000"/>
              </a:spcBef>
              <a:spcAft>
                <a:spcPts val="0"/>
              </a:spcAft>
              <a:buClr>
                <a:schemeClr val="dk1"/>
              </a:buClr>
              <a:buSzPts val="1700"/>
              <a:buChar char="•"/>
            </a:pPr>
            <a:r>
              <a:rPr lang="en-US" sz="1700"/>
              <a:t>Description- Taxi Simulator and User Simulators majorly used to simulate Taxi driver and User actions and movements in order to provide user interface like behavior</a:t>
            </a:r>
            <a:endParaRPr/>
          </a:p>
          <a:p>
            <a:pPr indent="-228600" lvl="0" marL="228600" rtl="0" algn="l">
              <a:lnSpc>
                <a:spcPct val="90000"/>
              </a:lnSpc>
              <a:spcBef>
                <a:spcPts val="1000"/>
              </a:spcBef>
              <a:spcAft>
                <a:spcPts val="0"/>
              </a:spcAft>
              <a:buClr>
                <a:schemeClr val="dk1"/>
              </a:buClr>
              <a:buSzPts val="1700"/>
              <a:buChar char="•"/>
            </a:pPr>
            <a:r>
              <a:rPr lang="en-US" sz="1700"/>
              <a:t>Steps to execute- Both Taxi Simulators and User simulators are placed in AWS EC machines..</a:t>
            </a:r>
            <a:endParaRPr sz="1700"/>
          </a:p>
          <a:p>
            <a:pPr indent="-228600" lvl="0" marL="228600" rtl="0" algn="l">
              <a:lnSpc>
                <a:spcPct val="90000"/>
              </a:lnSpc>
              <a:spcBef>
                <a:spcPts val="1000"/>
              </a:spcBef>
              <a:spcAft>
                <a:spcPts val="0"/>
              </a:spcAft>
              <a:buClr>
                <a:schemeClr val="dk1"/>
              </a:buClr>
              <a:buSzPts val="1700"/>
              <a:buChar char="•"/>
            </a:pPr>
            <a:r>
              <a:rPr lang="en-US" sz="1700"/>
              <a:t>Scenarios supported- </a:t>
            </a:r>
            <a:endParaRPr/>
          </a:p>
          <a:p>
            <a:pPr indent="-228600" lvl="1" marL="685800" rtl="0" algn="l">
              <a:lnSpc>
                <a:spcPct val="90000"/>
              </a:lnSpc>
              <a:spcBef>
                <a:spcPts val="500"/>
              </a:spcBef>
              <a:spcAft>
                <a:spcPts val="0"/>
              </a:spcAft>
              <a:buClr>
                <a:schemeClr val="dk1"/>
              </a:buClr>
              <a:buSzPts val="1700"/>
              <a:buChar char="•"/>
            </a:pPr>
            <a:r>
              <a:rPr lang="en-US" sz="1700"/>
              <a:t>Taxi Simulator supports: </a:t>
            </a:r>
            <a:endParaRPr/>
          </a:p>
          <a:p>
            <a:pPr indent="-228600" lvl="2" marL="1143000" rtl="0" algn="l">
              <a:lnSpc>
                <a:spcPct val="90000"/>
              </a:lnSpc>
              <a:spcBef>
                <a:spcPts val="500"/>
              </a:spcBef>
              <a:spcAft>
                <a:spcPts val="0"/>
              </a:spcAft>
              <a:buClr>
                <a:schemeClr val="dk1"/>
              </a:buClr>
              <a:buSzPts val="1700"/>
              <a:buChar char="•"/>
            </a:pPr>
            <a:r>
              <a:rPr lang="en-US" sz="1700"/>
              <a:t>Taxi generation</a:t>
            </a:r>
            <a:endParaRPr/>
          </a:p>
          <a:p>
            <a:pPr indent="-228600" lvl="2" marL="1143000" rtl="0" algn="l">
              <a:lnSpc>
                <a:spcPct val="90000"/>
              </a:lnSpc>
              <a:spcBef>
                <a:spcPts val="500"/>
              </a:spcBef>
              <a:spcAft>
                <a:spcPts val="0"/>
              </a:spcAft>
              <a:buClr>
                <a:schemeClr val="dk1"/>
              </a:buClr>
              <a:buSzPts val="1700"/>
              <a:buChar char="•"/>
            </a:pPr>
            <a:r>
              <a:rPr lang="en-US" sz="1700"/>
              <a:t>Taxi Tracking</a:t>
            </a:r>
            <a:endParaRPr/>
          </a:p>
          <a:p>
            <a:pPr indent="-228600" lvl="2" marL="1143000" rtl="0" algn="l">
              <a:lnSpc>
                <a:spcPct val="90000"/>
              </a:lnSpc>
              <a:spcBef>
                <a:spcPts val="500"/>
              </a:spcBef>
              <a:spcAft>
                <a:spcPts val="0"/>
              </a:spcAft>
              <a:buClr>
                <a:schemeClr val="dk1"/>
              </a:buClr>
              <a:buSzPts val="1700"/>
              <a:buChar char="•"/>
            </a:pPr>
            <a:r>
              <a:rPr lang="en-US" sz="1700"/>
              <a:t>Taxi movement</a:t>
            </a:r>
            <a:endParaRPr/>
          </a:p>
          <a:p>
            <a:pPr indent="-228600" lvl="1" marL="685800" rtl="0" algn="l">
              <a:lnSpc>
                <a:spcPct val="90000"/>
              </a:lnSpc>
              <a:spcBef>
                <a:spcPts val="500"/>
              </a:spcBef>
              <a:spcAft>
                <a:spcPts val="0"/>
              </a:spcAft>
              <a:buClr>
                <a:schemeClr val="dk1"/>
              </a:buClr>
              <a:buSzPts val="1700"/>
              <a:buChar char="•"/>
            </a:pPr>
            <a:r>
              <a:rPr lang="en-US" sz="1700"/>
              <a:t>User Simulator Supports</a:t>
            </a:r>
            <a:endParaRPr/>
          </a:p>
          <a:p>
            <a:pPr indent="-228600" lvl="2" marL="1143000" rtl="0" algn="l">
              <a:lnSpc>
                <a:spcPct val="90000"/>
              </a:lnSpc>
              <a:spcBef>
                <a:spcPts val="500"/>
              </a:spcBef>
              <a:spcAft>
                <a:spcPts val="0"/>
              </a:spcAft>
              <a:buClr>
                <a:schemeClr val="dk1"/>
              </a:buClr>
              <a:buSzPts val="1700"/>
              <a:buChar char="•"/>
            </a:pPr>
            <a:r>
              <a:rPr lang="en-US" sz="1700"/>
              <a:t>User Signup</a:t>
            </a:r>
            <a:endParaRPr/>
          </a:p>
          <a:p>
            <a:pPr indent="-228600" lvl="2" marL="1143000" rtl="0" algn="l">
              <a:lnSpc>
                <a:spcPct val="90000"/>
              </a:lnSpc>
              <a:spcBef>
                <a:spcPts val="500"/>
              </a:spcBef>
              <a:spcAft>
                <a:spcPts val="0"/>
              </a:spcAft>
              <a:buClr>
                <a:schemeClr val="dk1"/>
              </a:buClr>
              <a:buSzPts val="1700"/>
              <a:buChar char="•"/>
            </a:pPr>
            <a:r>
              <a:rPr lang="en-US" sz="1700"/>
              <a:t>User Signin</a:t>
            </a:r>
            <a:endParaRPr sz="1700"/>
          </a:p>
          <a:p>
            <a:pPr indent="-228600" lvl="2" marL="1143000" rtl="0" algn="l">
              <a:lnSpc>
                <a:spcPct val="90000"/>
              </a:lnSpc>
              <a:spcBef>
                <a:spcPts val="500"/>
              </a:spcBef>
              <a:spcAft>
                <a:spcPts val="0"/>
              </a:spcAft>
              <a:buClr>
                <a:schemeClr val="dk1"/>
              </a:buClr>
              <a:buSzPts val="1700"/>
              <a:buChar char="•"/>
            </a:pPr>
            <a:r>
              <a:rPr lang="en-US" sz="1700"/>
              <a:t>Taxi Booking</a:t>
            </a:r>
            <a:endParaRPr/>
          </a:p>
          <a:p>
            <a:pPr indent="-120650" lvl="0" marL="228600" rtl="0" algn="l">
              <a:lnSpc>
                <a:spcPct val="90000"/>
              </a:lnSpc>
              <a:spcBef>
                <a:spcPts val="1000"/>
              </a:spcBef>
              <a:spcAft>
                <a:spcPts val="0"/>
              </a:spcAft>
              <a:buClr>
                <a:schemeClr val="dk1"/>
              </a:buClr>
              <a:buSzPts val="1700"/>
              <a:buNone/>
            </a:pPr>
            <a:r>
              <a:t/>
            </a:r>
            <a:endParaRPr sz="1700"/>
          </a:p>
        </p:txBody>
      </p:sp>
      <p:sp>
        <p:nvSpPr>
          <p:cNvPr id="254" name="Google Shape;254;p12"/>
          <p:cNvSpPr txBox="1"/>
          <p:nvPr/>
        </p:nvSpPr>
        <p:spPr>
          <a:xfrm>
            <a:off x="5969889" y="3657350"/>
            <a:ext cx="5553075"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dk1"/>
                </a:solidFill>
                <a:latin typeface="Calibri"/>
                <a:ea typeface="Calibri"/>
                <a:cs typeface="Calibri"/>
                <a:sym typeface="Calibri"/>
              </a:rPr>
              <a:t>Placeholder INSERT CONSOLE LOGS HERE</a:t>
            </a:r>
            <a:endParaRPr sz="6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3"/>
          <p:cNvSpPr/>
          <p:nvPr/>
        </p:nvSpPr>
        <p:spPr>
          <a:xfrm>
            <a:off x="409573" y="633619"/>
            <a:ext cx="6852464"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 name="Google Shape;261;p13"/>
          <p:cNvSpPr txBox="1"/>
          <p:nvPr>
            <p:ph type="title"/>
          </p:nvPr>
        </p:nvSpPr>
        <p:spPr>
          <a:xfrm>
            <a:off x="838196" y="978408"/>
            <a:ext cx="6007608"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Payment Gateway</a:t>
            </a:r>
            <a:endParaRPr sz="2800"/>
          </a:p>
        </p:txBody>
      </p:sp>
      <p:sp>
        <p:nvSpPr>
          <p:cNvPr id="262" name="Google Shape;262;p13"/>
          <p:cNvSpPr/>
          <p:nvPr/>
        </p:nvSpPr>
        <p:spPr>
          <a:xfrm>
            <a:off x="345565" y="1181536"/>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3" name="Google Shape;263;p13"/>
          <p:cNvSpPr/>
          <p:nvPr/>
        </p:nvSpPr>
        <p:spPr>
          <a:xfrm>
            <a:off x="877454" y="2121408"/>
            <a:ext cx="5824728"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 name="Google Shape;264;p13"/>
          <p:cNvSpPr txBox="1"/>
          <p:nvPr>
            <p:ph idx="1" type="body"/>
          </p:nvPr>
        </p:nvSpPr>
        <p:spPr>
          <a:xfrm>
            <a:off x="841244" y="2359152"/>
            <a:ext cx="6007608" cy="361008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Font typeface="Noto Sans Symbols"/>
              <a:buChar char="▪"/>
            </a:pPr>
            <a:r>
              <a:rPr lang="en-US" sz="2000"/>
              <a:t>Purpose - To initiate the transaction for the customers availing Travel Care services.</a:t>
            </a:r>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t>Description: </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Integrated with PayU’s payment gateway. The payments frontend is hosted in EC2 which triggers the payment processing via REST endpoints. </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PayU provides various payment methods, therefore letting the customers choose as per their convenience.</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The transaction is done on the built-in checkout page provided by PayU payment platform</a:t>
            </a:r>
            <a:endParaRPr/>
          </a:p>
        </p:txBody>
      </p:sp>
      <p:pic>
        <p:nvPicPr>
          <p:cNvPr descr="Icon&#10;&#10;Description automatically generated" id="265" name="Google Shape;265;p13"/>
          <p:cNvPicPr preferRelativeResize="0"/>
          <p:nvPr/>
        </p:nvPicPr>
        <p:blipFill rotWithShape="1">
          <a:blip r:embed="rId3">
            <a:alphaModFix/>
          </a:blip>
          <a:srcRect b="0" l="0" r="0" t="0"/>
          <a:stretch/>
        </p:blipFill>
        <p:spPr>
          <a:xfrm>
            <a:off x="4978175" y="870475"/>
            <a:ext cx="2235649" cy="1113773"/>
          </a:xfrm>
          <a:prstGeom prst="rect">
            <a:avLst/>
          </a:prstGeom>
          <a:noFill/>
          <a:ln>
            <a:noFill/>
          </a:ln>
        </p:spPr>
      </p:pic>
      <p:pic>
        <p:nvPicPr>
          <p:cNvPr descr="Graphical user interface, application&#10;&#10;Description automatically generated" id="266" name="Google Shape;266;p13"/>
          <p:cNvPicPr preferRelativeResize="0"/>
          <p:nvPr/>
        </p:nvPicPr>
        <p:blipFill rotWithShape="1">
          <a:blip r:embed="rId4">
            <a:alphaModFix/>
          </a:blip>
          <a:srcRect b="0" l="13909" r="10969" t="0"/>
          <a:stretch/>
        </p:blipFill>
        <p:spPr>
          <a:xfrm>
            <a:off x="7308133" y="633619"/>
            <a:ext cx="4829382" cy="55073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14"/>
          <p:cNvSpPr txBox="1"/>
          <p:nvPr>
            <p:ph type="title"/>
          </p:nvPr>
        </p:nvSpPr>
        <p:spPr>
          <a:xfrm>
            <a:off x="643467" y="321734"/>
            <a:ext cx="4970877"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Insights Highlights</a:t>
            </a:r>
            <a:endParaRPr sz="3600"/>
          </a:p>
        </p:txBody>
      </p:sp>
      <p:sp>
        <p:nvSpPr>
          <p:cNvPr id="273" name="Google Shape;273;p14"/>
          <p:cNvSpPr txBox="1"/>
          <p:nvPr>
            <p:ph idx="1" type="body"/>
          </p:nvPr>
        </p:nvSpPr>
        <p:spPr>
          <a:xfrm>
            <a:off x="643468" y="1782981"/>
            <a:ext cx="4970877"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Purpose – To better understand the user &amp; location landscape and to provide better quality of services.</a:t>
            </a:r>
            <a:endParaRPr/>
          </a:p>
          <a:p>
            <a:pPr indent="-228600" lvl="0" marL="228600" rtl="0" algn="l">
              <a:lnSpc>
                <a:spcPct val="90000"/>
              </a:lnSpc>
              <a:spcBef>
                <a:spcPts val="1000"/>
              </a:spcBef>
              <a:spcAft>
                <a:spcPts val="0"/>
              </a:spcAft>
              <a:buClr>
                <a:schemeClr val="dk1"/>
              </a:buClr>
              <a:buSzPts val="2000"/>
              <a:buChar char="•"/>
            </a:pPr>
            <a:r>
              <a:rPr lang="en-US" sz="2000"/>
              <a:t>We currently provides insights on below Aggregations:</a:t>
            </a:r>
            <a:endParaRPr/>
          </a:p>
          <a:p>
            <a:pPr indent="-228600" lvl="1" marL="685800" rtl="0" algn="l">
              <a:lnSpc>
                <a:spcPct val="90000"/>
              </a:lnSpc>
              <a:spcBef>
                <a:spcPts val="500"/>
              </a:spcBef>
              <a:spcAft>
                <a:spcPts val="0"/>
              </a:spcAft>
              <a:buClr>
                <a:schemeClr val="dk1"/>
              </a:buClr>
              <a:buSzPts val="2000"/>
              <a:buChar char="•"/>
            </a:pPr>
            <a:r>
              <a:rPr lang="en-US" sz="2000"/>
              <a:t>Taxi traffic density patterns based on hour and day</a:t>
            </a:r>
            <a:endParaRPr/>
          </a:p>
          <a:p>
            <a:pPr indent="-228600" lvl="1" marL="685800" rtl="0" algn="l">
              <a:lnSpc>
                <a:spcPct val="90000"/>
              </a:lnSpc>
              <a:spcBef>
                <a:spcPts val="500"/>
              </a:spcBef>
              <a:spcAft>
                <a:spcPts val="0"/>
              </a:spcAft>
              <a:buClr>
                <a:schemeClr val="dk1"/>
              </a:buClr>
              <a:buSzPts val="2000"/>
              <a:buChar char="•"/>
            </a:pPr>
            <a:r>
              <a:rPr lang="en-US" sz="2000"/>
              <a:t>Average service ratings per day</a:t>
            </a:r>
            <a:endParaRPr/>
          </a:p>
          <a:p>
            <a:pPr indent="-228600" lvl="1" marL="685800" rtl="0" algn="l">
              <a:lnSpc>
                <a:spcPct val="90000"/>
              </a:lnSpc>
              <a:spcBef>
                <a:spcPts val="500"/>
              </a:spcBef>
              <a:spcAft>
                <a:spcPts val="0"/>
              </a:spcAft>
              <a:buClr>
                <a:schemeClr val="dk1"/>
              </a:buClr>
              <a:buSzPts val="2000"/>
              <a:buChar char="•"/>
            </a:pPr>
            <a:r>
              <a:rPr lang="en-US" sz="2000"/>
              <a:t>User Taxi Preference per day</a:t>
            </a:r>
            <a:endParaRPr/>
          </a:p>
          <a:p>
            <a:pPr indent="-228600" lvl="1" marL="685800" rtl="0" algn="l">
              <a:lnSpc>
                <a:spcPct val="90000"/>
              </a:lnSpc>
              <a:spcBef>
                <a:spcPts val="500"/>
              </a:spcBef>
              <a:spcAft>
                <a:spcPts val="0"/>
              </a:spcAft>
              <a:buClr>
                <a:schemeClr val="dk1"/>
              </a:buClr>
              <a:buSzPts val="2000"/>
              <a:buChar char="•"/>
            </a:pPr>
            <a:r>
              <a:rPr lang="en-US" sz="2000"/>
              <a:t>Booking Heat map per day</a:t>
            </a:r>
            <a:endParaRPr/>
          </a:p>
          <a:p>
            <a:pPr indent="-228600" lvl="1" marL="685800" rtl="0" algn="l">
              <a:lnSpc>
                <a:spcPct val="90000"/>
              </a:lnSpc>
              <a:spcBef>
                <a:spcPts val="500"/>
              </a:spcBef>
              <a:spcAft>
                <a:spcPts val="0"/>
              </a:spcAft>
              <a:buClr>
                <a:schemeClr val="dk1"/>
              </a:buClr>
              <a:buSzPts val="2000"/>
              <a:buChar char="•"/>
            </a:pPr>
            <a:r>
              <a:rPr lang="en-US" sz="2000"/>
              <a:t>Low cab localities per day</a:t>
            </a:r>
            <a:endParaRPr/>
          </a:p>
          <a:p>
            <a:pPr indent="-228600" lvl="0" marL="228600" rtl="0" algn="l">
              <a:lnSpc>
                <a:spcPct val="90000"/>
              </a:lnSpc>
              <a:spcBef>
                <a:spcPts val="1000"/>
              </a:spcBef>
              <a:spcAft>
                <a:spcPts val="0"/>
              </a:spcAft>
              <a:buClr>
                <a:schemeClr val="dk1"/>
              </a:buClr>
              <a:buSzPts val="2000"/>
              <a:buChar char="•"/>
            </a:pPr>
            <a:r>
              <a:rPr lang="en-US" sz="2000"/>
              <a:t>The insights are available via the Jupyter notebook hosted on the </a:t>
            </a:r>
            <a:r>
              <a:rPr b="1" lang="en-US" sz="2000"/>
              <a:t>AWS SageMaker</a:t>
            </a:r>
            <a:endParaRPr/>
          </a:p>
        </p:txBody>
      </p:sp>
      <p:pic>
        <p:nvPicPr>
          <p:cNvPr id="274" name="Google Shape;274;p14"/>
          <p:cNvPicPr preferRelativeResize="0"/>
          <p:nvPr/>
        </p:nvPicPr>
        <p:blipFill rotWithShape="1">
          <a:blip r:embed="rId3">
            <a:alphaModFix/>
          </a:blip>
          <a:srcRect b="-4" l="7404" r="16789" t="0"/>
          <a:stretch/>
        </p:blipFill>
        <p:spPr>
          <a:xfrm>
            <a:off x="6249029" y="638175"/>
            <a:ext cx="1804797" cy="2031873"/>
          </a:xfrm>
          <a:prstGeom prst="rect">
            <a:avLst/>
          </a:prstGeom>
          <a:noFill/>
          <a:ln>
            <a:noFill/>
          </a:ln>
        </p:spPr>
      </p:pic>
      <p:grpSp>
        <p:nvGrpSpPr>
          <p:cNvPr id="275" name="Google Shape;275;p14"/>
          <p:cNvGrpSpPr/>
          <p:nvPr/>
        </p:nvGrpSpPr>
        <p:grpSpPr>
          <a:xfrm>
            <a:off x="11123132" y="713128"/>
            <a:ext cx="1068867" cy="2126625"/>
            <a:chOff x="10918968" y="713127"/>
            <a:chExt cx="1273032" cy="2532832"/>
          </a:xfrm>
        </p:grpSpPr>
        <p:sp>
          <p:nvSpPr>
            <p:cNvPr id="276" name="Google Shape;276;p1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8" name="Google Shape;278;p1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1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0" name="Google Shape;280;p14"/>
          <p:cNvPicPr preferRelativeResize="0"/>
          <p:nvPr/>
        </p:nvPicPr>
        <p:blipFill rotWithShape="1">
          <a:blip r:embed="rId4">
            <a:alphaModFix/>
          </a:blip>
          <a:srcRect b="3815" l="0" r="3" t="0"/>
          <a:stretch/>
        </p:blipFill>
        <p:spPr>
          <a:xfrm>
            <a:off x="6257813" y="4791456"/>
            <a:ext cx="5395583" cy="1747714"/>
          </a:xfrm>
          <a:prstGeom prst="rect">
            <a:avLst/>
          </a:prstGeom>
          <a:noFill/>
          <a:ln>
            <a:noFill/>
          </a:ln>
        </p:spPr>
      </p:pic>
      <p:pic>
        <p:nvPicPr>
          <p:cNvPr id="281" name="Google Shape;281;p14"/>
          <p:cNvPicPr preferRelativeResize="0"/>
          <p:nvPr/>
        </p:nvPicPr>
        <p:blipFill rotWithShape="1">
          <a:blip r:embed="rId5">
            <a:alphaModFix/>
          </a:blip>
          <a:srcRect b="6" l="0" r="11180" t="0"/>
          <a:stretch/>
        </p:blipFill>
        <p:spPr>
          <a:xfrm>
            <a:off x="8209730" y="427928"/>
            <a:ext cx="3447836" cy="38815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1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5"/>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References</a:t>
            </a:r>
            <a:endParaRPr sz="5400"/>
          </a:p>
        </p:txBody>
      </p:sp>
      <p:sp>
        <p:nvSpPr>
          <p:cNvPr id="288" name="Google Shape;288;p15"/>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5"/>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u="sng">
                <a:solidFill>
                  <a:schemeClr val="hlink"/>
                </a:solidFill>
                <a:hlinkClick r:id="rId3"/>
              </a:rPr>
              <a:t>https://flutter.dev/docs</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4"/>
              </a:rPr>
              <a:t>https://flask.palletsprojects.com/en/2.0.x/</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5"/>
              </a:rPr>
              <a:t>https://nodejs.org/api/</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6"/>
              </a:rPr>
              <a:t>https://docs.aws.amazon.com/lambda/index.html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7"/>
              </a:rPr>
              <a:t>https://docs.mongodb.com/manual/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8"/>
              </a:rPr>
              <a:t>https://www.practical-mongodb-aggregations.com/</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9"/>
              </a:rPr>
              <a:t>https://seaborn.pydata.org/api.html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10"/>
              </a:rPr>
              <a:t>https://pandas.pydata.org/docs/reference/index.html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11"/>
              </a:rPr>
              <a:t>https://devguide.payu.in/docs/developers-guide/</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1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6"/>
          <p:cNvSpPr txBox="1"/>
          <p:nvPr>
            <p:ph type="title"/>
          </p:nvPr>
        </p:nvSpPr>
        <p:spPr>
          <a:xfrm>
            <a:off x="553915" y="4501453"/>
            <a:ext cx="10994606" cy="1065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100"/>
              <a:buFont typeface="Calibri"/>
              <a:buNone/>
            </a:pPr>
            <a:r>
              <a:rPr lang="en-US" sz="3100"/>
              <a:t>Our sincere thanks to the faculties of IIT-Madras and Great Learning.</a:t>
            </a:r>
            <a:endParaRPr/>
          </a:p>
        </p:txBody>
      </p:sp>
      <p:pic>
        <p:nvPicPr>
          <p:cNvPr descr="Logo&#10;&#10;Description automatically generated" id="296" name="Google Shape;296;p16"/>
          <p:cNvPicPr preferRelativeResize="0"/>
          <p:nvPr/>
        </p:nvPicPr>
        <p:blipFill rotWithShape="1">
          <a:blip r:embed="rId3">
            <a:alphaModFix/>
          </a:blip>
          <a:srcRect b="0" l="0" r="0" t="0"/>
          <a:stretch/>
        </p:blipFill>
        <p:spPr>
          <a:xfrm>
            <a:off x="2114111" y="1283150"/>
            <a:ext cx="2515859" cy="2515859"/>
          </a:xfrm>
          <a:prstGeom prst="rect">
            <a:avLst/>
          </a:prstGeom>
          <a:noFill/>
          <a:ln>
            <a:noFill/>
          </a:ln>
        </p:spPr>
      </p:pic>
      <p:pic>
        <p:nvPicPr>
          <p:cNvPr id="297" name="Google Shape;297;p16"/>
          <p:cNvPicPr preferRelativeResize="0"/>
          <p:nvPr/>
        </p:nvPicPr>
        <p:blipFill rotWithShape="1">
          <a:blip r:embed="rId4">
            <a:alphaModFix/>
          </a:blip>
          <a:srcRect b="0" l="0" r="0" t="0"/>
          <a:stretch/>
        </p:blipFill>
        <p:spPr>
          <a:xfrm>
            <a:off x="7158505" y="1799100"/>
            <a:ext cx="4486102" cy="1396452"/>
          </a:xfrm>
          <a:prstGeom prst="rect">
            <a:avLst/>
          </a:prstGeom>
          <a:noFill/>
          <a:ln>
            <a:noFill/>
          </a:ln>
        </p:spPr>
      </p:pic>
      <p:sp>
        <p:nvSpPr>
          <p:cNvPr id="298" name="Google Shape;298;p16"/>
          <p:cNvSpPr/>
          <p:nvPr/>
        </p:nvSpPr>
        <p:spPr>
          <a:xfrm>
            <a:off x="4450080" y="5594358"/>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6"/>
          <p:cNvSpPr/>
          <p:nvPr/>
        </p:nvSpPr>
        <p:spPr>
          <a:xfrm rot="-5400000">
            <a:off x="4621095" y="2395691"/>
            <a:ext cx="2945214" cy="290775"/>
          </a:xfrm>
          <a:prstGeom prst="mathMinus">
            <a:avLst>
              <a:gd fmla="val 10058"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03" name="Shape 303"/>
        <p:cNvGrpSpPr/>
        <p:nvPr/>
      </p:nvGrpSpPr>
      <p:grpSpPr>
        <a:xfrm>
          <a:off x="0" y="0"/>
          <a:ext cx="0" cy="0"/>
          <a:chOff x="0" y="0"/>
          <a:chExt cx="0" cy="0"/>
        </a:xfrm>
      </p:grpSpPr>
      <p:sp>
        <p:nvSpPr>
          <p:cNvPr id="304" name="Google Shape;304;p17"/>
          <p:cNvSpPr txBox="1"/>
          <p:nvPr>
            <p:ph type="title"/>
          </p:nvPr>
        </p:nvSpPr>
        <p:spPr>
          <a:xfrm>
            <a:off x="7464614" y="1783959"/>
            <a:ext cx="4087306" cy="28891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b="1" lang="en-US" sz="5400"/>
              <a:t>Q &amp; A</a:t>
            </a:r>
            <a:endParaRPr/>
          </a:p>
        </p:txBody>
      </p:sp>
      <p:sp>
        <p:nvSpPr>
          <p:cNvPr id="305" name="Google Shape;305;p17"/>
          <p:cNvSpPr/>
          <p:nvPr/>
        </p:nvSpPr>
        <p:spPr>
          <a:xfrm rot="10800000">
            <a:off x="2"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Question mark on green pastel background" id="306" name="Google Shape;306;p17"/>
          <p:cNvPicPr preferRelativeResize="0"/>
          <p:nvPr/>
        </p:nvPicPr>
        <p:blipFill rotWithShape="1">
          <a:blip r:embed="rId3">
            <a:alphaModFix/>
          </a:blip>
          <a:srcRect b="0" l="23134" r="0" t="0"/>
          <a:stretch/>
        </p:blipFill>
        <p:spPr>
          <a:xfrm>
            <a:off x="1" y="10"/>
            <a:ext cx="7028495" cy="6857990"/>
          </a:xfrm>
          <a:custGeom>
            <a:rect b="b" l="l" r="r" t="t"/>
            <a:pathLst>
              <a:path extrusionOk="0" h="6858000" w="7028495">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18"/>
          <p:cNvSpPr/>
          <p:nvPr/>
        </p:nvSpPr>
        <p:spPr>
          <a:xfrm>
            <a:off x="0" y="-3324"/>
            <a:ext cx="12192000" cy="686132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12" name="Google Shape;312;p18"/>
          <p:cNvCxnSpPr/>
          <p:nvPr/>
        </p:nvCxnSpPr>
        <p:spPr>
          <a:xfrm>
            <a:off x="0" y="843625"/>
            <a:ext cx="12188825" cy="0"/>
          </a:xfrm>
          <a:prstGeom prst="straightConnector1">
            <a:avLst/>
          </a:prstGeom>
          <a:noFill/>
          <a:ln cap="flat" cmpd="sng" w="50800">
            <a:solidFill>
              <a:schemeClr val="lt1"/>
            </a:solidFill>
            <a:prstDash val="solid"/>
            <a:miter lim="800000"/>
            <a:headEnd len="sm" w="sm" type="none"/>
            <a:tailEnd len="sm" w="sm" type="none"/>
          </a:ln>
        </p:spPr>
      </p:cxnSp>
      <p:sp>
        <p:nvSpPr>
          <p:cNvPr id="313" name="Google Shape;313;p18"/>
          <p:cNvSpPr/>
          <p:nvPr/>
        </p:nvSpPr>
        <p:spPr>
          <a:xfrm>
            <a:off x="3176" y="968282"/>
            <a:ext cx="12188825" cy="49469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8"/>
          <p:cNvSpPr txBox="1"/>
          <p:nvPr>
            <p:ph type="title"/>
          </p:nvPr>
        </p:nvSpPr>
        <p:spPr>
          <a:xfrm>
            <a:off x="795338" y="1566473"/>
            <a:ext cx="10601325" cy="216672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Thank You</a:t>
            </a:r>
            <a:endParaRPr/>
          </a:p>
        </p:txBody>
      </p:sp>
      <p:cxnSp>
        <p:nvCxnSpPr>
          <p:cNvPr id="315" name="Google Shape;315;p18"/>
          <p:cNvCxnSpPr/>
          <p:nvPr/>
        </p:nvCxnSpPr>
        <p:spPr>
          <a:xfrm>
            <a:off x="4724400" y="3894594"/>
            <a:ext cx="2743200" cy="0"/>
          </a:xfrm>
          <a:prstGeom prst="straightConnector1">
            <a:avLst/>
          </a:prstGeom>
          <a:noFill/>
          <a:ln cap="flat" cmpd="sng" w="19050">
            <a:solidFill>
              <a:srgbClr val="7F7F7F"/>
            </a:solidFill>
            <a:prstDash val="solid"/>
            <a:miter lim="800000"/>
            <a:headEnd len="sm" w="sm" type="none"/>
            <a:tailEnd len="sm" w="sm" type="none"/>
          </a:ln>
        </p:spPr>
      </p:cxnSp>
      <p:cxnSp>
        <p:nvCxnSpPr>
          <p:cNvPr id="316" name="Google Shape;316;p18"/>
          <p:cNvCxnSpPr/>
          <p:nvPr/>
        </p:nvCxnSpPr>
        <p:spPr>
          <a:xfrm>
            <a:off x="0" y="6028863"/>
            <a:ext cx="12188825" cy="0"/>
          </a:xfrm>
          <a:prstGeom prst="straightConnector1">
            <a:avLst/>
          </a:prstGeom>
          <a:noFill/>
          <a:ln cap="flat" cmpd="sng" w="50800">
            <a:solidFill>
              <a:schemeClr val="lt1"/>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2A35"/>
            </a:gs>
            <a:gs pos="97000">
              <a:srgbClr val="222A35"/>
            </a:gs>
            <a:gs pos="100000">
              <a:srgbClr val="85CFE1"/>
            </a:gs>
          </a:gsLst>
          <a:lin ang="5400000" scaled="0"/>
        </a:gradFill>
      </p:bgPr>
    </p:bg>
    <p:spTree>
      <p:nvGrpSpPr>
        <p:cNvPr id="108" name="Shape 108"/>
        <p:cNvGrpSpPr/>
        <p:nvPr/>
      </p:nvGrpSpPr>
      <p:grpSpPr>
        <a:xfrm>
          <a:off x="0" y="0"/>
          <a:ext cx="0" cy="0"/>
          <a:chOff x="0" y="0"/>
          <a:chExt cx="0" cy="0"/>
        </a:xfrm>
      </p:grpSpPr>
      <p:sp>
        <p:nvSpPr>
          <p:cNvPr id="109" name="Google Shape;109;p2"/>
          <p:cNvSpPr txBox="1"/>
          <p:nvPr/>
        </p:nvSpPr>
        <p:spPr>
          <a:xfrm flipH="1">
            <a:off x="2906780" y="3088759"/>
            <a:ext cx="64160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lt1"/>
                </a:solidFill>
                <a:latin typeface="Calibri"/>
                <a:ea typeface="Calibri"/>
                <a:cs typeface="Calibri"/>
                <a:sym typeface="Calibri"/>
              </a:rPr>
              <a:t>Are you a resident in Bangalore?</a:t>
            </a:r>
            <a:endParaRPr b="1" sz="2800">
              <a:solidFill>
                <a:schemeClr val="lt1"/>
              </a:solidFill>
              <a:latin typeface="Calibri"/>
              <a:ea typeface="Calibri"/>
              <a:cs typeface="Calibri"/>
              <a:sym typeface="Calibri"/>
            </a:endParaRPr>
          </a:p>
        </p:txBody>
      </p:sp>
      <p:sp>
        <p:nvSpPr>
          <p:cNvPr id="110" name="Google Shape;110;p2"/>
          <p:cNvSpPr txBox="1"/>
          <p:nvPr/>
        </p:nvSpPr>
        <p:spPr>
          <a:xfrm>
            <a:off x="1067629" y="3088759"/>
            <a:ext cx="1023519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Frustrated with long waiting time and poor Interface ?</a:t>
            </a:r>
            <a:endParaRPr b="1" sz="2800">
              <a:solidFill>
                <a:schemeClr val="lt1"/>
              </a:solidFill>
              <a:latin typeface="Calibri"/>
              <a:ea typeface="Calibri"/>
              <a:cs typeface="Calibri"/>
              <a:sym typeface="Calibri"/>
            </a:endParaRPr>
          </a:p>
        </p:txBody>
      </p:sp>
      <p:sp>
        <p:nvSpPr>
          <p:cNvPr id="111" name="Google Shape;111;p2"/>
          <p:cNvSpPr txBox="1"/>
          <p:nvPr/>
        </p:nvSpPr>
        <p:spPr>
          <a:xfrm>
            <a:off x="812958" y="2265496"/>
            <a:ext cx="30587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INTRODUCING…</a:t>
            </a:r>
            <a:endParaRPr b="1" sz="2800">
              <a:solidFill>
                <a:schemeClr val="lt1"/>
              </a:solidFill>
              <a:latin typeface="Calibri"/>
              <a:ea typeface="Calibri"/>
              <a:cs typeface="Calibri"/>
              <a:sym typeface="Calibri"/>
            </a:endParaRPr>
          </a:p>
        </p:txBody>
      </p:sp>
      <p:sp>
        <p:nvSpPr>
          <p:cNvPr id="112" name="Google Shape;112;p2"/>
          <p:cNvSpPr/>
          <p:nvPr/>
        </p:nvSpPr>
        <p:spPr>
          <a:xfrm>
            <a:off x="3935704" y="1426832"/>
            <a:ext cx="4395260" cy="1314451"/>
          </a:xfrm>
          <a:prstGeom prst="ellipse">
            <a:avLst/>
          </a:prstGeom>
          <a:solidFill>
            <a:schemeClr val="accent1"/>
          </a:soli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2"/>
          <p:cNvSpPr txBox="1"/>
          <p:nvPr/>
        </p:nvSpPr>
        <p:spPr>
          <a:xfrm>
            <a:off x="4114899" y="1530058"/>
            <a:ext cx="4268670" cy="1107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1"/>
                </a:solidFill>
                <a:latin typeface="Calibri"/>
                <a:ea typeface="Calibri"/>
                <a:cs typeface="Calibri"/>
                <a:sym typeface="Calibri"/>
              </a:rPr>
              <a:t>TAXI CO-OP</a:t>
            </a:r>
            <a:endParaRPr b="1" sz="6600">
              <a:solidFill>
                <a:schemeClr val="lt1"/>
              </a:solidFill>
              <a:latin typeface="Calibri"/>
              <a:ea typeface="Calibri"/>
              <a:cs typeface="Calibri"/>
              <a:sym typeface="Calibri"/>
            </a:endParaRPr>
          </a:p>
        </p:txBody>
      </p:sp>
      <p:sp>
        <p:nvSpPr>
          <p:cNvPr id="114" name="Google Shape;114;p2"/>
          <p:cNvSpPr/>
          <p:nvPr/>
        </p:nvSpPr>
        <p:spPr>
          <a:xfrm rot="-5400000">
            <a:off x="5476109" y="-113573"/>
            <a:ext cx="1314450" cy="4395260"/>
          </a:xfrm>
          <a:prstGeom prst="arc">
            <a:avLst>
              <a:gd fmla="val 6415863" name="adj1"/>
              <a:gd fmla="val 6409313"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5" name="Google Shape;115;p2"/>
          <p:cNvGrpSpPr/>
          <p:nvPr/>
        </p:nvGrpSpPr>
        <p:grpSpPr>
          <a:xfrm>
            <a:off x="1501465" y="4366806"/>
            <a:ext cx="3677444" cy="914400"/>
            <a:chOff x="1501465" y="4366806"/>
            <a:chExt cx="3677444" cy="914400"/>
          </a:xfrm>
        </p:grpSpPr>
        <p:sp>
          <p:nvSpPr>
            <p:cNvPr id="116" name="Google Shape;116;p2"/>
            <p:cNvSpPr/>
            <p:nvPr/>
          </p:nvSpPr>
          <p:spPr>
            <a:xfrm>
              <a:off x="1501465" y="4366806"/>
              <a:ext cx="3677444" cy="914400"/>
            </a:xfrm>
            <a:prstGeom prst="roundRect">
              <a:avLst>
                <a:gd fmla="val 32222" name="adj"/>
              </a:avLst>
            </a:prstGeom>
            <a:gradFill>
              <a:gsLst>
                <a:gs pos="0">
                  <a:srgbClr val="FFC000"/>
                </a:gs>
                <a:gs pos="92000">
                  <a:srgbClr val="FFC000"/>
                </a:gs>
                <a:gs pos="100000">
                  <a:schemeClr val="dk1"/>
                </a:gs>
              </a:gsLst>
              <a:path path="circle">
                <a:fillToRect b="50%" l="50%" r="50%" t="50%"/>
              </a:path>
              <a:tileRect/>
            </a:gra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2"/>
            <p:cNvSpPr txBox="1"/>
            <p:nvPr/>
          </p:nvSpPr>
          <p:spPr>
            <a:xfrm>
              <a:off x="1592907" y="4502834"/>
              <a:ext cx="3461694" cy="646331"/>
            </a:xfrm>
            <a:prstGeom prst="rect">
              <a:avLst/>
            </a:prstGeom>
            <a:gradFill>
              <a:gsLst>
                <a:gs pos="0">
                  <a:srgbClr val="FFC000"/>
                </a:gs>
                <a:gs pos="92000">
                  <a:srgbClr val="FFC000"/>
                </a:gs>
                <a:gs pos="100000">
                  <a:schemeClr val="dk1"/>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advanced cloud-based system in the market</a:t>
              </a:r>
              <a:endParaRPr sz="1800">
                <a:solidFill>
                  <a:schemeClr val="dk1"/>
                </a:solidFill>
                <a:latin typeface="Arial"/>
                <a:ea typeface="Arial"/>
                <a:cs typeface="Arial"/>
                <a:sym typeface="Arial"/>
              </a:endParaRPr>
            </a:p>
          </p:txBody>
        </p:sp>
      </p:grpSp>
      <p:grpSp>
        <p:nvGrpSpPr>
          <p:cNvPr id="118" name="Google Shape;118;p2"/>
          <p:cNvGrpSpPr/>
          <p:nvPr/>
        </p:nvGrpSpPr>
        <p:grpSpPr>
          <a:xfrm>
            <a:off x="7002928" y="4356323"/>
            <a:ext cx="3677443" cy="914400"/>
            <a:chOff x="7002930" y="4356323"/>
            <a:chExt cx="3329790" cy="914400"/>
          </a:xfrm>
        </p:grpSpPr>
        <p:sp>
          <p:nvSpPr>
            <p:cNvPr id="119" name="Google Shape;119;p2"/>
            <p:cNvSpPr/>
            <p:nvPr/>
          </p:nvSpPr>
          <p:spPr>
            <a:xfrm>
              <a:off x="7002930" y="4356323"/>
              <a:ext cx="3329790" cy="914400"/>
            </a:xfrm>
            <a:prstGeom prst="roundRect">
              <a:avLst>
                <a:gd fmla="val 32222" name="adj"/>
              </a:avLst>
            </a:prstGeom>
            <a:gradFill>
              <a:gsLst>
                <a:gs pos="0">
                  <a:srgbClr val="FFC000"/>
                </a:gs>
                <a:gs pos="91000">
                  <a:srgbClr val="FFC000"/>
                </a:gs>
                <a:gs pos="100000">
                  <a:schemeClr val="dk1"/>
                </a:gs>
              </a:gsLst>
              <a:path path="circle">
                <a:fillToRect b="50%" l="50%" r="50%" t="50%"/>
              </a:path>
              <a:tileRect/>
            </a:gra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
            <p:cNvSpPr txBox="1"/>
            <p:nvPr/>
          </p:nvSpPr>
          <p:spPr>
            <a:xfrm>
              <a:off x="7162800" y="4502833"/>
              <a:ext cx="30607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one stop solution for all your struggles ;)</a:t>
              </a:r>
              <a:endParaRPr sz="1800">
                <a:solidFill>
                  <a:schemeClr val="dk1"/>
                </a:solidFill>
                <a:latin typeface="Arial"/>
                <a:ea typeface="Arial"/>
                <a:cs typeface="Arial"/>
                <a:sym typeface="Arial"/>
              </a:endParaRPr>
            </a:p>
          </p:txBody>
        </p:sp>
      </p:grpSp>
      <p:sp>
        <p:nvSpPr>
          <p:cNvPr id="121" name="Google Shape;121;p2"/>
          <p:cNvSpPr txBox="1"/>
          <p:nvPr/>
        </p:nvSpPr>
        <p:spPr>
          <a:xfrm>
            <a:off x="9255760" y="6296521"/>
            <a:ext cx="285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now available in beta …………</a:t>
            </a:r>
            <a:endParaRPr sz="1800">
              <a:solidFill>
                <a:schemeClr val="lt1"/>
              </a:solidFill>
              <a:latin typeface="Calibri"/>
              <a:ea typeface="Calibri"/>
              <a:cs typeface="Calibri"/>
              <a:sym typeface="Calibri"/>
            </a:endParaRPr>
          </a:p>
        </p:txBody>
      </p:sp>
      <p:sp>
        <p:nvSpPr>
          <p:cNvPr id="122" name="Google Shape;122;p2"/>
          <p:cNvSpPr txBox="1"/>
          <p:nvPr/>
        </p:nvSpPr>
        <p:spPr>
          <a:xfrm>
            <a:off x="2431846" y="3108500"/>
            <a:ext cx="75067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Tired of those legacy cab aggregators ?</a:t>
            </a:r>
            <a:endParaRPr b="1" sz="2800">
              <a:solidFill>
                <a:schemeClr val="lt1"/>
              </a:solidFill>
              <a:latin typeface="Calibri"/>
              <a:ea typeface="Calibri"/>
              <a:cs typeface="Calibri"/>
              <a:sym typeface="Calibri"/>
            </a:endParaRPr>
          </a:p>
        </p:txBody>
      </p:sp>
      <p:pic>
        <p:nvPicPr>
          <p:cNvPr id="123" name="Google Shape;123;p2" title="Animated Yellow Taxi"/>
          <p:cNvPicPr preferRelativeResize="0"/>
          <p:nvPr/>
        </p:nvPicPr>
        <p:blipFill rotWithShape="1">
          <a:blip r:embed="rId3">
            <a:alphaModFix/>
          </a:blip>
          <a:srcRect b="0" l="-1" r="1770" t="0"/>
          <a:stretch/>
        </p:blipFill>
        <p:spPr>
          <a:xfrm>
            <a:off x="8635842" y="1217843"/>
            <a:ext cx="2743200" cy="1570873"/>
          </a:xfrm>
          <a:prstGeom prst="rect">
            <a:avLst/>
          </a:prstGeom>
          <a:noFill/>
          <a:ln>
            <a:noFill/>
          </a:ln>
          <a:effectLst>
            <a:reflection blurRad="0" dir="5400000" dist="25400" endA="0" endPos="20000" fadeDir="5400000" kx="0" rotWithShape="0" algn="bl" stA="0" stPos="0" sy="-100000" ky="0"/>
          </a:effectLst>
        </p:spPr>
      </p:pic>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9"/>
                                        </p:tgtEl>
                                        <p:attrNameLst>
                                          <p:attrName>style.visibility</p:attrName>
                                        </p:attrNameLst>
                                      </p:cBhvr>
                                      <p:to>
                                        <p:strVal val="visible"/>
                                      </p:to>
                                    </p:set>
                                    <p:animEffect filter="fade" transition="in">
                                      <p:cBhvr>
                                        <p:cTn dur="1500"/>
                                        <p:tgtEl>
                                          <p:spTgt spid="109"/>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1500"/>
                                        <p:tgtEl>
                                          <p:spTgt spid="109"/>
                                        </p:tgtEl>
                                      </p:cBhvr>
                                    </p:animEffect>
                                    <p:set>
                                      <p:cBhvr>
                                        <p:cTn dur="1" fill="hold">
                                          <p:stCondLst>
                                            <p:cond delay="1500"/>
                                          </p:stCondLst>
                                        </p:cTn>
                                        <p:tgtEl>
                                          <p:spTgt spid="109"/>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500"/>
                                        <p:tgtEl>
                                          <p:spTgt spid="122"/>
                                        </p:tgtEl>
                                      </p:cBhvr>
                                    </p:animEffec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1500"/>
                                        <p:tgtEl>
                                          <p:spTgt spid="122"/>
                                        </p:tgtEl>
                                      </p:cBhvr>
                                    </p:animEffect>
                                    <p:set>
                                      <p:cBhvr>
                                        <p:cTn dur="1" fill="hold">
                                          <p:stCondLst>
                                            <p:cond delay="1500"/>
                                          </p:stCondLst>
                                        </p:cTn>
                                        <p:tgtEl>
                                          <p:spTgt spid="122"/>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500"/>
                                        <p:tgtEl>
                                          <p:spTgt spid="110"/>
                                        </p:tgtEl>
                                      </p:cBhvr>
                                    </p:animEffect>
                                  </p:childTnLst>
                                </p:cTn>
                              </p:par>
                            </p:childTnLst>
                          </p:cTn>
                        </p:par>
                        <p:par>
                          <p:cTn fill="hold">
                            <p:stCondLst>
                              <p:cond delay="7500"/>
                            </p:stCondLst>
                            <p:childTnLst>
                              <p:par>
                                <p:cTn fill="hold" nodeType="afterEffect" presetClass="exit" presetID="10" presetSubtype="0">
                                  <p:stCondLst>
                                    <p:cond delay="0"/>
                                  </p:stCondLst>
                                  <p:childTnLst>
                                    <p:animEffect filter="fade" transition="out">
                                      <p:cBhvr>
                                        <p:cTn dur="1500"/>
                                        <p:tgtEl>
                                          <p:spTgt spid="110"/>
                                        </p:tgtEl>
                                      </p:cBhvr>
                                    </p:animEffect>
                                    <p:set>
                                      <p:cBhvr>
                                        <p:cTn dur="1" fill="hold">
                                          <p:stCondLst>
                                            <p:cond delay="1500"/>
                                          </p:stCondLst>
                                        </p:cTn>
                                        <p:tgtEl>
                                          <p:spTgt spid="110"/>
                                        </p:tgtEl>
                                        <p:attrNameLst>
                                          <p:attrName>style.visibility</p:attrName>
                                        </p:attrNameLst>
                                      </p:cBhvr>
                                      <p:to>
                                        <p:strVal val="hidden"/>
                                      </p:to>
                                    </p:se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5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100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txBox="1"/>
          <p:nvPr>
            <p:ph type="title"/>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lang="en-US" sz="8000">
                <a:solidFill>
                  <a:schemeClr val="dk1"/>
                </a:solidFill>
                <a:latin typeface="Calibri"/>
                <a:ea typeface="Calibri"/>
                <a:cs typeface="Calibri"/>
                <a:sym typeface="Calibri"/>
              </a:rPr>
              <a:t>Welcome</a:t>
            </a:r>
            <a:endParaRPr/>
          </a:p>
        </p:txBody>
      </p:sp>
      <p:sp>
        <p:nvSpPr>
          <p:cNvPr id="130" name="Google Shape;130;p3"/>
          <p:cNvSpPr/>
          <p:nvPr/>
        </p:nvSpPr>
        <p:spPr>
          <a:xfrm>
            <a:off x="841248" y="433116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1" name="Google Shape;131;p3"/>
          <p:cNvSpPr/>
          <p:nvPr/>
        </p:nvSpPr>
        <p:spPr>
          <a:xfrm rot="5400000">
            <a:off x="9346882" y="2348839"/>
            <a:ext cx="54864" cy="394677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9"/>
                                        </p:tgtEl>
                                        <p:attrNameLst>
                                          <p:attrName>style.visibility</p:attrName>
                                        </p:attrNameLst>
                                      </p:cBhvr>
                                      <p:to>
                                        <p:strVal val="visible"/>
                                      </p:to>
                                    </p:set>
                                    <p:animEffect filter="fade" transition="in">
                                      <p:cBhvr>
                                        <p:cTn dur="7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Diagram&#10;&#10;Description automatically generated" id="136" name="Google Shape;136;p4"/>
          <p:cNvPicPr preferRelativeResize="0"/>
          <p:nvPr/>
        </p:nvPicPr>
        <p:blipFill rotWithShape="1">
          <a:blip r:embed="rId3">
            <a:alphaModFix/>
          </a:blip>
          <a:srcRect b="0" l="0" r="0" t="0"/>
          <a:stretch/>
        </p:blipFill>
        <p:spPr>
          <a:xfrm>
            <a:off x="43962" y="335175"/>
            <a:ext cx="4413738" cy="336531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
        <p:nvSpPr>
          <p:cNvPr id="137" name="Google Shape;137;p4"/>
          <p:cNvSpPr txBox="1"/>
          <p:nvPr/>
        </p:nvSpPr>
        <p:spPr>
          <a:xfrm>
            <a:off x="5096605" y="3000725"/>
            <a:ext cx="6553203"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Location based Taxi Aggregator and Selector</a:t>
            </a:r>
            <a:endParaRPr sz="2800">
              <a:solidFill>
                <a:schemeClr val="dk1"/>
              </a:solidFill>
              <a:latin typeface="Calibri"/>
              <a:ea typeface="Calibri"/>
              <a:cs typeface="Calibri"/>
              <a:sym typeface="Calibri"/>
            </a:endParaRPr>
          </a:p>
        </p:txBody>
      </p:sp>
      <p:sp>
        <p:nvSpPr>
          <p:cNvPr id="138" name="Google Shape;138;p4"/>
          <p:cNvSpPr txBox="1"/>
          <p:nvPr/>
        </p:nvSpPr>
        <p:spPr>
          <a:xfrm>
            <a:off x="729762" y="4686299"/>
            <a:ext cx="30421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Designed and Developed By</a:t>
            </a:r>
            <a:r>
              <a:rPr lang="en-US" sz="1800">
                <a:solidFill>
                  <a:schemeClr val="dk1"/>
                </a:solidFill>
                <a:latin typeface="Calibri"/>
                <a:ea typeface="Calibri"/>
                <a:cs typeface="Calibri"/>
                <a:sym typeface="Calibri"/>
              </a:rPr>
              <a:t>,</a:t>
            </a:r>
            <a:endParaRPr/>
          </a:p>
        </p:txBody>
      </p:sp>
      <p:sp>
        <p:nvSpPr>
          <p:cNvPr id="139" name="Google Shape;139;p4"/>
          <p:cNvSpPr txBox="1"/>
          <p:nvPr/>
        </p:nvSpPr>
        <p:spPr>
          <a:xfrm>
            <a:off x="5096605" y="2464992"/>
            <a:ext cx="6553203"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CAPSTONE PROJECT</a:t>
            </a:r>
            <a:endParaRPr b="1" sz="2800">
              <a:solidFill>
                <a:schemeClr val="dk1"/>
              </a:solidFill>
              <a:latin typeface="Calibri"/>
              <a:ea typeface="Calibri"/>
              <a:cs typeface="Calibri"/>
              <a:sym typeface="Calibri"/>
            </a:endParaRPr>
          </a:p>
        </p:txBody>
      </p:sp>
      <p:graphicFrame>
        <p:nvGraphicFramePr>
          <p:cNvPr id="140" name="Google Shape;140;p4"/>
          <p:cNvGraphicFramePr/>
          <p:nvPr/>
        </p:nvGraphicFramePr>
        <p:xfrm>
          <a:off x="1812193" y="5274082"/>
          <a:ext cx="3000000" cy="3000000"/>
        </p:xfrm>
        <a:graphic>
          <a:graphicData uri="http://schemas.openxmlformats.org/drawingml/2006/table">
            <a:tbl>
              <a:tblPr bandRow="1" firstRow="1">
                <a:gradFill>
                  <a:gsLst>
                    <a:gs pos="0">
                      <a:srgbClr val="9BB4D5"/>
                    </a:gs>
                    <a:gs pos="50000">
                      <a:srgbClr val="8EA8CB"/>
                    </a:gs>
                    <a:gs pos="100000">
                      <a:srgbClr val="799BC7"/>
                    </a:gs>
                  </a:gsLst>
                  <a:lin ang="5400000" scaled="0"/>
                </a:gradFill>
                <a:tableStyleId>{93C2B181-8067-471F-A492-1F41E5CA6C6B}</a:tableStyleId>
              </a:tblPr>
              <a:tblGrid>
                <a:gridCol w="2709325"/>
                <a:gridCol w="1354675"/>
                <a:gridCol w="1354675"/>
                <a:gridCol w="2709325"/>
              </a:tblGrid>
              <a:tr h="370850">
                <a:tc>
                  <a:txBody>
                    <a:bodyPr/>
                    <a:lstStyle/>
                    <a:p>
                      <a:pPr indent="0" lvl="0" marL="0" marR="0" rtl="0" algn="ctr">
                        <a:spcBef>
                          <a:spcPts val="0"/>
                        </a:spcBef>
                        <a:spcAft>
                          <a:spcPts val="0"/>
                        </a:spcAft>
                        <a:buNone/>
                      </a:pPr>
                      <a:r>
                        <a:rPr lang="en-US" sz="1800" u="none" cap="none" strike="noStrike"/>
                        <a:t>ANKITA SHREYA</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ANDLIBMEHNDI NAQVI</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HARSHIV VIKRAM SHA</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gridSpan="2">
                  <a:txBody>
                    <a:bodyPr/>
                    <a:lstStyle/>
                    <a:p>
                      <a:pPr indent="0" lvl="0" marL="0" marR="0" rtl="0" algn="ctr">
                        <a:spcBef>
                          <a:spcPts val="0"/>
                        </a:spcBef>
                        <a:spcAft>
                          <a:spcPts val="0"/>
                        </a:spcAft>
                        <a:buNone/>
                      </a:pPr>
                      <a:r>
                        <a:rPr b="1" lang="en-US" sz="1800" u="none" cap="none" strike="noStrike">
                          <a:solidFill>
                            <a:schemeClr val="lt1"/>
                          </a:solidFill>
                        </a:rPr>
                        <a:t>SREENATH KIZHEMADAM</a:t>
                      </a:r>
                      <a:endParaRPr b="1"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US" sz="1800" u="none" cap="none" strike="noStrike">
                          <a:solidFill>
                            <a:schemeClr val="lt1"/>
                          </a:solidFill>
                        </a:rPr>
                        <a:t>NISCHITA SHETTY</a:t>
                      </a:r>
                      <a:endParaRPr b="1"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370850">
                <a:tc gridSpan="4">
                  <a:txBody>
                    <a:bodyPr/>
                    <a:lstStyle/>
                    <a:p>
                      <a:pPr indent="0" lvl="0" marL="0" marR="0" rtl="0" algn="ctr">
                        <a:spcBef>
                          <a:spcPts val="0"/>
                        </a:spcBef>
                        <a:spcAft>
                          <a:spcPts val="0"/>
                        </a:spcAft>
                        <a:buNone/>
                      </a:pPr>
                      <a:r>
                        <a:rPr b="1" lang="en-US" sz="1800" u="none" cap="none" strike="noStrike">
                          <a:solidFill>
                            <a:schemeClr val="lt1"/>
                          </a:solidFill>
                        </a:rPr>
                        <a:t>VIGNESH KUMAR</a:t>
                      </a:r>
                      <a:endParaRPr b="1"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bl>
          </a:graphicData>
        </a:graphic>
      </p:graphicFrame>
      <p:cxnSp>
        <p:nvCxnSpPr>
          <p:cNvPr id="141" name="Google Shape;141;p4"/>
          <p:cNvCxnSpPr/>
          <p:nvPr/>
        </p:nvCxnSpPr>
        <p:spPr>
          <a:xfrm>
            <a:off x="5212080" y="3520128"/>
            <a:ext cx="6314635" cy="0"/>
          </a:xfrm>
          <a:prstGeom prst="straightConnector1">
            <a:avLst/>
          </a:prstGeom>
          <a:noFill/>
          <a:ln cap="flat" cmpd="sng" w="57150">
            <a:solidFill>
              <a:srgbClr val="BC770B"/>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5"/>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5"/>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5"/>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5"/>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5"/>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5"/>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53" name="Google Shape;153;p5"/>
          <p:cNvPicPr preferRelativeResize="0"/>
          <p:nvPr/>
        </p:nvPicPr>
        <p:blipFill rotWithShape="1">
          <a:blip r:embed="rId3">
            <a:alphaModFix/>
          </a:blip>
          <a:srcRect b="0" l="0" r="0" t="0"/>
          <a:stretch/>
        </p:blipFill>
        <p:spPr>
          <a:xfrm>
            <a:off x="73152" y="495965"/>
            <a:ext cx="12036552" cy="59428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6"/>
          <p:cNvSpPr txBox="1"/>
          <p:nvPr>
            <p:ph type="title"/>
          </p:nvPr>
        </p:nvSpPr>
        <p:spPr>
          <a:xfrm>
            <a:off x="391378" y="320675"/>
            <a:ext cx="11407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Salient Features </a:t>
            </a:r>
            <a:endParaRPr sz="5400"/>
          </a:p>
        </p:txBody>
      </p:sp>
      <p:grpSp>
        <p:nvGrpSpPr>
          <p:cNvPr id="159" name="Google Shape;159;p6"/>
          <p:cNvGrpSpPr/>
          <p:nvPr/>
        </p:nvGrpSpPr>
        <p:grpSpPr>
          <a:xfrm>
            <a:off x="391379" y="1826156"/>
            <a:ext cx="11407487" cy="4350274"/>
            <a:chOff x="0" y="531"/>
            <a:chExt cx="11407487" cy="4350274"/>
          </a:xfrm>
        </p:grpSpPr>
        <p:sp>
          <p:nvSpPr>
            <p:cNvPr id="160" name="Google Shape;160;p6"/>
            <p:cNvSpPr/>
            <p:nvPr/>
          </p:nvSpPr>
          <p:spPr>
            <a:xfrm>
              <a:off x="0" y="531"/>
              <a:ext cx="11407487" cy="1242935"/>
            </a:xfrm>
            <a:prstGeom prst="roundRect">
              <a:avLst>
                <a:gd fmla="val 10000" name="adj"/>
              </a:avLst>
            </a:prstGeom>
            <a:solidFill>
              <a:srgbClr val="88C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75988" y="280191"/>
              <a:ext cx="683614" cy="68361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1435590" y="531"/>
              <a:ext cx="9971896" cy="12429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txBox="1"/>
            <p:nvPr/>
          </p:nvSpPr>
          <p:spPr>
            <a:xfrm>
              <a:off x="1435590" y="531"/>
              <a:ext cx="9971896" cy="1242935"/>
            </a:xfrm>
            <a:prstGeom prst="rect">
              <a:avLst/>
            </a:prstGeom>
            <a:noFill/>
            <a:ln>
              <a:noFill/>
            </a:ln>
          </p:spPr>
          <p:txBody>
            <a:bodyPr anchorCtr="0" anchor="ctr" bIns="131525" lIns="131525" spcFirstLastPara="1" rIns="131525" wrap="square" tIns="131525">
              <a:noAutofit/>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Microservices based architecture completely built on AWS tech stack for continuous integration and delivery.</a:t>
              </a:r>
              <a:endParaRPr/>
            </a:p>
          </p:txBody>
        </p:sp>
        <p:sp>
          <p:nvSpPr>
            <p:cNvPr id="164" name="Google Shape;164;p6"/>
            <p:cNvSpPr/>
            <p:nvPr/>
          </p:nvSpPr>
          <p:spPr>
            <a:xfrm>
              <a:off x="0" y="1554201"/>
              <a:ext cx="11407487" cy="1242935"/>
            </a:xfrm>
            <a:prstGeom prst="roundRect">
              <a:avLst>
                <a:gd fmla="val 10000" name="adj"/>
              </a:avLst>
            </a:prstGeom>
            <a:solidFill>
              <a:srgbClr val="33A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75988" y="1833861"/>
              <a:ext cx="683614" cy="68361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1435590" y="1554201"/>
              <a:ext cx="9971896" cy="12429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txBox="1"/>
            <p:nvPr/>
          </p:nvSpPr>
          <p:spPr>
            <a:xfrm>
              <a:off x="1435590" y="1554201"/>
              <a:ext cx="9971896" cy="1242935"/>
            </a:xfrm>
            <a:prstGeom prst="rect">
              <a:avLst/>
            </a:prstGeom>
            <a:noFill/>
            <a:ln>
              <a:noFill/>
            </a:ln>
          </p:spPr>
          <p:txBody>
            <a:bodyPr anchorCtr="0" anchor="ctr" bIns="131525" lIns="131525" spcFirstLastPara="1" rIns="131525" wrap="square" tIns="131525">
              <a:noAutofit/>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MongoDB: A Horizontally scalable NoSQL Database for storing and modelling semi-structured and unstructured data with support for Geospatial Data.</a:t>
              </a:r>
              <a:endParaRPr/>
            </a:p>
          </p:txBody>
        </p:sp>
        <p:sp>
          <p:nvSpPr>
            <p:cNvPr id="168" name="Google Shape;168;p6"/>
            <p:cNvSpPr/>
            <p:nvPr/>
          </p:nvSpPr>
          <p:spPr>
            <a:xfrm>
              <a:off x="0" y="3107870"/>
              <a:ext cx="11407487" cy="1242935"/>
            </a:xfrm>
            <a:prstGeom prst="roundRect">
              <a:avLst>
                <a:gd fmla="val 10000" name="adj"/>
              </a:avLst>
            </a:prstGeom>
            <a:solidFill>
              <a:srgbClr val="1A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375988" y="3387531"/>
              <a:ext cx="683614" cy="68361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1435590" y="3107870"/>
              <a:ext cx="9971896" cy="12429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txBox="1"/>
            <p:nvPr/>
          </p:nvSpPr>
          <p:spPr>
            <a:xfrm>
              <a:off x="1435590" y="3107870"/>
              <a:ext cx="9971896" cy="1242935"/>
            </a:xfrm>
            <a:prstGeom prst="rect">
              <a:avLst/>
            </a:prstGeom>
            <a:noFill/>
            <a:ln>
              <a:noFill/>
            </a:ln>
          </p:spPr>
          <p:txBody>
            <a:bodyPr anchorCtr="0" anchor="ctr" bIns="131525" lIns="131525" spcFirstLastPara="1" rIns="131525" wrap="square" tIns="131525">
              <a:noAutofit/>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Flutter: A Modern UI toolkit that natively supports cross device capabilities with a single codebase.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7"/>
          <p:cNvSpPr txBox="1"/>
          <p:nvPr>
            <p:ph type="title"/>
          </p:nvPr>
        </p:nvSpPr>
        <p:spPr>
          <a:xfrm>
            <a:off x="4965430" y="629266"/>
            <a:ext cx="6586491" cy="16766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Tools, Language and Framework Highlights</a:t>
            </a:r>
            <a:endParaRPr sz="5400"/>
          </a:p>
        </p:txBody>
      </p:sp>
      <p:pic>
        <p:nvPicPr>
          <p:cNvPr descr="CPU with binary numbers and blueprint" id="177" name="Google Shape;177;p7"/>
          <p:cNvPicPr preferRelativeResize="0"/>
          <p:nvPr/>
        </p:nvPicPr>
        <p:blipFill rotWithShape="1">
          <a:blip r:embed="rId3">
            <a:alphaModFix/>
          </a:blip>
          <a:srcRect b="0" l="33457" r="28520" t="0"/>
          <a:stretch/>
        </p:blipFill>
        <p:spPr>
          <a:xfrm>
            <a:off x="20" y="10"/>
            <a:ext cx="4635571" cy="6857990"/>
          </a:xfrm>
          <a:prstGeom prst="rect">
            <a:avLst/>
          </a:prstGeom>
          <a:noFill/>
          <a:ln>
            <a:noFill/>
          </a:ln>
        </p:spPr>
      </p:pic>
      <p:grpSp>
        <p:nvGrpSpPr>
          <p:cNvPr id="178" name="Google Shape;178;p7"/>
          <p:cNvGrpSpPr/>
          <p:nvPr/>
        </p:nvGrpSpPr>
        <p:grpSpPr>
          <a:xfrm>
            <a:off x="5057149" y="2724321"/>
            <a:ext cx="6403052" cy="3213576"/>
            <a:chOff x="91718" y="285921"/>
            <a:chExt cx="6403052" cy="3213576"/>
          </a:xfrm>
        </p:grpSpPr>
        <p:sp>
          <p:nvSpPr>
            <p:cNvPr id="179" name="Google Shape;179;p7"/>
            <p:cNvSpPr/>
            <p:nvPr/>
          </p:nvSpPr>
          <p:spPr>
            <a:xfrm>
              <a:off x="480854" y="285921"/>
              <a:ext cx="636767" cy="636767"/>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91718"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txBox="1"/>
            <p:nvPr/>
          </p:nvSpPr>
          <p:spPr>
            <a:xfrm>
              <a:off x="91718"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Flutter(Dart) - Frontend UI</a:t>
              </a:r>
              <a:endParaRPr/>
            </a:p>
          </p:txBody>
        </p:sp>
        <p:sp>
          <p:nvSpPr>
            <p:cNvPr id="182" name="Google Shape;182;p7"/>
            <p:cNvSpPr/>
            <p:nvPr/>
          </p:nvSpPr>
          <p:spPr>
            <a:xfrm>
              <a:off x="2143525" y="285921"/>
              <a:ext cx="636767" cy="636767"/>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754389"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txBox="1"/>
            <p:nvPr/>
          </p:nvSpPr>
          <p:spPr>
            <a:xfrm>
              <a:off x="1754389"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AWS Lambda &amp; API gateway – Server-side Handlers</a:t>
              </a:r>
              <a:endParaRPr/>
            </a:p>
          </p:txBody>
        </p:sp>
        <p:sp>
          <p:nvSpPr>
            <p:cNvPr id="185" name="Google Shape;185;p7"/>
            <p:cNvSpPr/>
            <p:nvPr/>
          </p:nvSpPr>
          <p:spPr>
            <a:xfrm>
              <a:off x="3806196" y="285921"/>
              <a:ext cx="636767" cy="636767"/>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3417060"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txBox="1"/>
            <p:nvPr/>
          </p:nvSpPr>
          <p:spPr>
            <a:xfrm>
              <a:off x="3417060"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MongoDB &amp; Aggregation framework – single NoSQL DB</a:t>
              </a:r>
              <a:endParaRPr/>
            </a:p>
          </p:txBody>
        </p:sp>
        <p:sp>
          <p:nvSpPr>
            <p:cNvPr id="188" name="Google Shape;188;p7"/>
            <p:cNvSpPr/>
            <p:nvPr/>
          </p:nvSpPr>
          <p:spPr>
            <a:xfrm>
              <a:off x="5468867" y="285921"/>
              <a:ext cx="636767" cy="636767"/>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5079731"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txBox="1"/>
            <p:nvPr/>
          </p:nvSpPr>
          <p:spPr>
            <a:xfrm>
              <a:off x="5079731"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NodeJS, Python – Languages for Backend system</a:t>
              </a:r>
              <a:endParaRPr/>
            </a:p>
          </p:txBody>
        </p:sp>
        <p:sp>
          <p:nvSpPr>
            <p:cNvPr id="191" name="Google Shape;191;p7"/>
            <p:cNvSpPr/>
            <p:nvPr/>
          </p:nvSpPr>
          <p:spPr>
            <a:xfrm>
              <a:off x="1312189" y="2069589"/>
              <a:ext cx="636767" cy="636767"/>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923054" y="2933482"/>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txBox="1"/>
            <p:nvPr/>
          </p:nvSpPr>
          <p:spPr>
            <a:xfrm>
              <a:off x="923054" y="2933482"/>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Google MAPS API – for Directions and geocoding support</a:t>
              </a:r>
              <a:endParaRPr/>
            </a:p>
          </p:txBody>
        </p:sp>
        <p:sp>
          <p:nvSpPr>
            <p:cNvPr id="194" name="Google Shape;194;p7"/>
            <p:cNvSpPr/>
            <p:nvPr/>
          </p:nvSpPr>
          <p:spPr>
            <a:xfrm>
              <a:off x="2974860" y="2069589"/>
              <a:ext cx="636767" cy="636767"/>
            </a:xfrm>
            <a:prstGeom prst="rect">
              <a:avLst/>
            </a:prstGeom>
            <a:blipFill rotWithShape="1">
              <a:blip r:embed="rId9">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2585724" y="2933482"/>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txBox="1"/>
            <p:nvPr/>
          </p:nvSpPr>
          <p:spPr>
            <a:xfrm>
              <a:off x="2585724" y="2933482"/>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Serverless Framework – for template creation and deployment</a:t>
              </a:r>
              <a:endParaRPr/>
            </a:p>
          </p:txBody>
        </p:sp>
        <p:sp>
          <p:nvSpPr>
            <p:cNvPr id="197" name="Google Shape;197;p7"/>
            <p:cNvSpPr/>
            <p:nvPr/>
          </p:nvSpPr>
          <p:spPr>
            <a:xfrm>
              <a:off x="4637531" y="2069589"/>
              <a:ext cx="636767" cy="636767"/>
            </a:xfrm>
            <a:prstGeom prst="rect">
              <a:avLst/>
            </a:prstGeom>
            <a:blipFill rotWithShape="1">
              <a:blip r:embed="rId10">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4248395" y="2933482"/>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txBox="1"/>
            <p:nvPr/>
          </p:nvSpPr>
          <p:spPr>
            <a:xfrm>
              <a:off x="4248395" y="2933482"/>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Matplotlib, Seaborn – Insights Reporting</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8"/>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8"/>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8"/>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8"/>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8"/>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application&#10;&#10;Description automatically generated" id="210" name="Google Shape;210;p8"/>
          <p:cNvPicPr preferRelativeResize="0"/>
          <p:nvPr/>
        </p:nvPicPr>
        <p:blipFill rotWithShape="1">
          <a:blip r:embed="rId4">
            <a:alphaModFix/>
          </a:blip>
          <a:srcRect b="0" l="0" r="0" t="0"/>
          <a:stretch/>
        </p:blipFill>
        <p:spPr>
          <a:xfrm>
            <a:off x="351581" y="825965"/>
            <a:ext cx="7543038" cy="5829606"/>
          </a:xfrm>
          <a:prstGeom prst="rect">
            <a:avLst/>
          </a:prstGeom>
          <a:noFill/>
          <a:ln>
            <a:noFill/>
          </a:ln>
        </p:spPr>
      </p:pic>
      <p:sp>
        <p:nvSpPr>
          <p:cNvPr id="211" name="Google Shape;211;p8"/>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8"/>
          <p:cNvSpPr txBox="1"/>
          <p:nvPr/>
        </p:nvSpPr>
        <p:spPr>
          <a:xfrm>
            <a:off x="3314207" y="831843"/>
            <a:ext cx="1617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API Endpoints</a:t>
            </a:r>
            <a:endParaRPr sz="1800">
              <a:solidFill>
                <a:schemeClr val="accent1"/>
              </a:solidFill>
              <a:latin typeface="Calibri"/>
              <a:ea typeface="Calibri"/>
              <a:cs typeface="Calibri"/>
              <a:sym typeface="Calibri"/>
            </a:endParaRPr>
          </a:p>
        </p:txBody>
      </p:sp>
      <p:sp>
        <p:nvSpPr>
          <p:cNvPr id="213" name="Google Shape;213;p8"/>
          <p:cNvSpPr txBox="1"/>
          <p:nvPr/>
        </p:nvSpPr>
        <p:spPr>
          <a:xfrm>
            <a:off x="8078957" y="901764"/>
            <a:ext cx="38480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accent1"/>
                </a:solidFill>
                <a:latin typeface="Calibri"/>
                <a:ea typeface="Calibri"/>
                <a:cs typeface="Calibri"/>
                <a:sym typeface="Calibri"/>
              </a:rPr>
              <a:t>REST API (Simulator) SEQUENCE DIAGRAM</a:t>
            </a:r>
            <a:endParaRPr sz="1600">
              <a:solidFill>
                <a:schemeClr val="accent1"/>
              </a:solidFill>
              <a:latin typeface="Calibri"/>
              <a:ea typeface="Calibri"/>
              <a:cs typeface="Calibri"/>
              <a:sym typeface="Calibri"/>
            </a:endParaRPr>
          </a:p>
        </p:txBody>
      </p:sp>
      <p:graphicFrame>
        <p:nvGraphicFramePr>
          <p:cNvPr id="214" name="Google Shape;214;p8"/>
          <p:cNvGraphicFramePr/>
          <p:nvPr/>
        </p:nvGraphicFramePr>
        <p:xfrm>
          <a:off x="8480513" y="1263610"/>
          <a:ext cx="2273300" cy="5391961"/>
        </p:xfrm>
        <a:graphic>
          <a:graphicData uri="http://schemas.openxmlformats.org/presentationml/2006/ole">
            <mc:AlternateContent>
              <mc:Choice Requires="v">
                <p:oleObj r:id="rId5" imgH="5391961" imgW="2273300" progId="AcroExch.Document.DC" spid="_x0000_s1">
                  <p:embed/>
                </p:oleObj>
              </mc:Choice>
              <mc:Fallback>
                <p:oleObj r:id="rId6" imgH="5391961" imgW="2273300" progId="AcroExch.Document.DC">
                  <p:embed/>
                  <p:pic>
                    <p:nvPicPr>
                      <p:cNvPr id="214" name="Google Shape;214;p8"/>
                      <p:cNvPicPr preferRelativeResize="0"/>
                      <p:nvPr/>
                    </p:nvPicPr>
                    <p:blipFill rotWithShape="1">
                      <a:blip r:embed="rId7">
                        <a:alphaModFix/>
                      </a:blip>
                      <a:srcRect b="0" l="0" r="0" t="0"/>
                      <a:stretch/>
                    </p:blipFill>
                    <p:spPr>
                      <a:xfrm>
                        <a:off x="8480513" y="1263610"/>
                        <a:ext cx="2273300" cy="5391961"/>
                      </a:xfrm>
                      <a:prstGeom prst="rect">
                        <a:avLst/>
                      </a:prstGeom>
                      <a:noFill/>
                      <a:ln>
                        <a:noFill/>
                      </a:ln>
                    </p:spPr>
                  </p:pic>
                </p:oleObj>
              </mc:Fallback>
            </mc:AlternateContent>
          </a:graphicData>
        </a:graphic>
      </p:graphicFrame>
      <p:cxnSp>
        <p:nvCxnSpPr>
          <p:cNvPr id="215" name="Google Shape;215;p8"/>
          <p:cNvCxnSpPr/>
          <p:nvPr/>
        </p:nvCxnSpPr>
        <p:spPr>
          <a:xfrm rot="10800000">
            <a:off x="7970520" y="3009900"/>
            <a:ext cx="5824" cy="0"/>
          </a:xfrm>
          <a:prstGeom prst="straightConnector1">
            <a:avLst/>
          </a:prstGeom>
          <a:noFill/>
          <a:ln cap="flat" cmpd="sng" w="9525">
            <a:solidFill>
              <a:schemeClr val="accent1"/>
            </a:solidFill>
            <a:prstDash val="solid"/>
            <a:miter lim="800000"/>
            <a:headEnd len="sm" w="sm" type="none"/>
            <a:tailEnd len="sm" w="sm" type="none"/>
          </a:ln>
        </p:spPr>
      </p:cxnSp>
      <p:cxnSp>
        <p:nvCxnSpPr>
          <p:cNvPr id="216" name="Google Shape;216;p8"/>
          <p:cNvCxnSpPr/>
          <p:nvPr/>
        </p:nvCxnSpPr>
        <p:spPr>
          <a:xfrm>
            <a:off x="7970520" y="1201175"/>
            <a:ext cx="0" cy="5268731"/>
          </a:xfrm>
          <a:prstGeom prst="straightConnector1">
            <a:avLst/>
          </a:prstGeom>
          <a:noFill/>
          <a:ln cap="flat" cmpd="sng" w="9525">
            <a:solidFill>
              <a:schemeClr val="dk1"/>
            </a:solidFill>
            <a:prstDash val="solid"/>
            <a:miter lim="800000"/>
            <a:headEnd len="sm" w="sm" type="none"/>
            <a:tailEnd len="sm" w="sm" type="none"/>
          </a:ln>
        </p:spPr>
      </p:cxnSp>
      <p:graphicFrame>
        <p:nvGraphicFramePr>
          <p:cNvPr id="217" name="Google Shape;217;p8"/>
          <p:cNvGraphicFramePr/>
          <p:nvPr/>
        </p:nvGraphicFramePr>
        <p:xfrm>
          <a:off x="10940325" y="2663860"/>
          <a:ext cx="914400" cy="764371"/>
        </p:xfrm>
        <a:graphic>
          <a:graphicData uri="http://schemas.openxmlformats.org/presentationml/2006/ole">
            <mc:AlternateContent>
              <mc:Choice Requires="v">
                <p:oleObj r:id="rId8" imgH="764371" imgW="914400" progId="Package" spid="_x0000_s2">
                  <p:embed/>
                </p:oleObj>
              </mc:Choice>
              <mc:Fallback>
                <p:oleObj r:id="rId9" imgH="764371" imgW="914400" progId="Package">
                  <p:embed/>
                  <p:pic>
                    <p:nvPicPr>
                      <p:cNvPr id="217" name="Google Shape;217;p8"/>
                      <p:cNvPicPr preferRelativeResize="0"/>
                      <p:nvPr/>
                    </p:nvPicPr>
                    <p:blipFill rotWithShape="1">
                      <a:blip r:embed="rId10">
                        <a:alphaModFix/>
                      </a:blip>
                      <a:srcRect b="0" l="0" r="0" t="0"/>
                      <a:stretch/>
                    </p:blipFill>
                    <p:spPr>
                      <a:xfrm>
                        <a:off x="10940325" y="2663860"/>
                        <a:ext cx="914400" cy="764371"/>
                      </a:xfrm>
                      <a:prstGeom prst="rect">
                        <a:avLst/>
                      </a:prstGeom>
                      <a:noFill/>
                      <a:ln>
                        <a:noFill/>
                      </a:ln>
                    </p:spPr>
                  </p:pic>
                </p:oleObj>
              </mc:Fallback>
            </mc:AlternateContent>
          </a:graphicData>
        </a:graphic>
      </p:graphicFrame>
      <p:sp>
        <p:nvSpPr>
          <p:cNvPr id="218" name="Google Shape;218;p8"/>
          <p:cNvSpPr txBox="1"/>
          <p:nvPr/>
        </p:nvSpPr>
        <p:spPr>
          <a:xfrm>
            <a:off x="10959746" y="3003994"/>
            <a:ext cx="875558"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API-Gateway</a:t>
            </a:r>
            <a:endParaRPr sz="1000">
              <a:solidFill>
                <a:schemeClr val="dk1"/>
              </a:solidFill>
              <a:latin typeface="Calibri"/>
              <a:ea typeface="Calibri"/>
              <a:cs typeface="Calibri"/>
              <a:sym typeface="Calibri"/>
            </a:endParaRPr>
          </a:p>
        </p:txBody>
      </p:sp>
      <p:graphicFrame>
        <p:nvGraphicFramePr>
          <p:cNvPr id="219" name="Google Shape;219;p8"/>
          <p:cNvGraphicFramePr/>
          <p:nvPr/>
        </p:nvGraphicFramePr>
        <p:xfrm>
          <a:off x="10993662" y="3835540"/>
          <a:ext cx="914400" cy="792163"/>
        </p:xfrm>
        <a:graphic>
          <a:graphicData uri="http://schemas.openxmlformats.org/presentationml/2006/ole">
            <mc:AlternateContent>
              <mc:Choice Requires="v">
                <p:oleObj r:id="rId11" imgH="792163" imgW="914400" progId="Package" spid="_x0000_s3">
                  <p:embed/>
                </p:oleObj>
              </mc:Choice>
              <mc:Fallback>
                <p:oleObj r:id="rId12" imgH="792163" imgW="914400" progId="Package">
                  <p:embed/>
                  <p:pic>
                    <p:nvPicPr>
                      <p:cNvPr id="219" name="Google Shape;219;p8"/>
                      <p:cNvPicPr preferRelativeResize="0"/>
                      <p:nvPr/>
                    </p:nvPicPr>
                    <p:blipFill rotWithShape="1">
                      <a:blip r:embed="rId13">
                        <a:alphaModFix/>
                      </a:blip>
                      <a:srcRect b="0" l="0" r="0" t="0"/>
                      <a:stretch/>
                    </p:blipFill>
                    <p:spPr>
                      <a:xfrm>
                        <a:off x="10993662" y="3835540"/>
                        <a:ext cx="914400" cy="792163"/>
                      </a:xfrm>
                      <a:prstGeom prst="rect">
                        <a:avLst/>
                      </a:prstGeom>
                      <a:noFill/>
                      <a:ln>
                        <a:noFill/>
                      </a:ln>
                    </p:spPr>
                  </p:pic>
                </p:oleObj>
              </mc:Fallback>
            </mc:AlternateContent>
          </a:graphicData>
        </a:graphic>
      </p:graphicFrame>
      <p:sp>
        <p:nvSpPr>
          <p:cNvPr id="220" name="Google Shape;220;p8"/>
          <p:cNvSpPr txBox="1"/>
          <p:nvPr/>
        </p:nvSpPr>
        <p:spPr>
          <a:xfrm>
            <a:off x="11117516" y="4159508"/>
            <a:ext cx="718264"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API-Calls</a:t>
            </a:r>
            <a:endParaRPr sz="1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Frontend Highlights</a:t>
            </a:r>
            <a:endParaRPr sz="5400"/>
          </a:p>
        </p:txBody>
      </p:sp>
      <p:sp>
        <p:nvSpPr>
          <p:cNvPr id="227" name="Google Shape;227;p9"/>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9"/>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Description :</a:t>
            </a:r>
            <a:endParaRPr/>
          </a:p>
          <a:p>
            <a:pPr indent="0" lvl="0" marL="0" rtl="0" algn="l">
              <a:lnSpc>
                <a:spcPct val="90000"/>
              </a:lnSpc>
              <a:spcBef>
                <a:spcPts val="1000"/>
              </a:spcBef>
              <a:spcAft>
                <a:spcPts val="0"/>
              </a:spcAft>
              <a:buClr>
                <a:schemeClr val="dk1"/>
              </a:buClr>
              <a:buSzPts val="1700"/>
              <a:buNone/>
            </a:pPr>
            <a:r>
              <a:rPr lang="en-US" sz="1700"/>
              <a:t>Flutter Web App using Google Maps and making REST API calls to AWS API Gateway storing data into Mongo DB.</a:t>
            </a:r>
            <a:endParaRPr/>
          </a:p>
          <a:p>
            <a:pPr indent="-228600" lvl="0" marL="228600" rtl="0" algn="l">
              <a:lnSpc>
                <a:spcPct val="90000"/>
              </a:lnSpc>
              <a:spcBef>
                <a:spcPts val="1000"/>
              </a:spcBef>
              <a:spcAft>
                <a:spcPts val="0"/>
              </a:spcAft>
              <a:buClr>
                <a:schemeClr val="dk1"/>
              </a:buClr>
              <a:buSzPts val="1700"/>
              <a:buChar char="•"/>
            </a:pPr>
            <a:r>
              <a:rPr lang="en-US" sz="1700"/>
              <a:t>Purpose :</a:t>
            </a:r>
            <a:endParaRPr/>
          </a:p>
          <a:p>
            <a:pPr indent="0" lvl="0" marL="0" rtl="0" algn="l">
              <a:lnSpc>
                <a:spcPct val="90000"/>
              </a:lnSpc>
              <a:spcBef>
                <a:spcPts val="1000"/>
              </a:spcBef>
              <a:spcAft>
                <a:spcPts val="0"/>
              </a:spcAft>
              <a:buClr>
                <a:schemeClr val="dk1"/>
              </a:buClr>
              <a:buSzPts val="1700"/>
              <a:buNone/>
            </a:pPr>
            <a:r>
              <a:rPr lang="en-US" sz="1700"/>
              <a:t>Users can do the following:</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(Taxi/Passenger) -&gt;uses front end to SignUp, Login.</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(Passenger) -&gt;Book taxi, View Rides on map, Give feedback, Pay for ride.</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(Taxi) -&gt; View location of passenger, View route.</a:t>
            </a:r>
            <a:endParaRPr/>
          </a:p>
          <a:p>
            <a:pPr indent="-228600" lvl="0" marL="228600" rtl="0" algn="l">
              <a:lnSpc>
                <a:spcPct val="90000"/>
              </a:lnSpc>
              <a:spcBef>
                <a:spcPts val="1000"/>
              </a:spcBef>
              <a:spcAft>
                <a:spcPts val="0"/>
              </a:spcAft>
              <a:buClr>
                <a:schemeClr val="dk1"/>
              </a:buClr>
              <a:buSzPts val="1700"/>
              <a:buChar char="•"/>
            </a:pPr>
            <a:r>
              <a:rPr lang="en-US" sz="1700"/>
              <a:t>Tech Stack</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Flutter with dart in Android Studio to code the front end (flutter and dart packages include google-maps for flutter web)</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AWS API Gateway, AWS Lambda, AWS SNS</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Mongo DB Atlas Free tier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2021-09-08T04:10:48Z</dcterms:created>
  <dc:creator>Vignesh Kumar</dc:creator>
</cp:coreProperties>
</file>